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1" r:id="rId4"/>
    <p:sldId id="492" r:id="rId5"/>
    <p:sldId id="463" r:id="rId6"/>
    <p:sldId id="481" r:id="rId7"/>
    <p:sldId id="497" r:id="rId8"/>
    <p:sldId id="483" r:id="rId9"/>
    <p:sldId id="494" r:id="rId10"/>
    <p:sldId id="495" r:id="rId11"/>
    <p:sldId id="496" r:id="rId12"/>
    <p:sldId id="477" r:id="rId13"/>
    <p:sldId id="505" r:id="rId14"/>
    <p:sldId id="508" r:id="rId15"/>
    <p:sldId id="506" r:id="rId16"/>
    <p:sldId id="502" r:id="rId17"/>
    <p:sldId id="493" r:id="rId18"/>
    <p:sldId id="486" r:id="rId19"/>
    <p:sldId id="504" r:id="rId20"/>
    <p:sldId id="491" r:id="rId21"/>
    <p:sldId id="509" r:id="rId22"/>
    <p:sldId id="503" r:id="rId23"/>
    <p:sldId id="510" r:id="rId24"/>
    <p:sldId id="441" r:id="rId25"/>
    <p:sldId id="44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AE7"/>
    <a:srgbClr val="0000FF"/>
    <a:srgbClr val="A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781"/>
  </p:normalViewPr>
  <p:slideViewPr>
    <p:cSldViewPr snapToGrid="0" snapToObjects="1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31T14:20:18.483" idx="1">
    <p:pos x="4938" y="651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9140F5E-EA0D-8648-9533-1AA0A4B3A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A1CBFE-84B4-E74C-AB51-14A96CE331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96F47-AA95-9D48-8A1D-1E0C38E6A5BF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BC65172-0614-ED4F-A279-6FA01E46BC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FED7A2-2515-9646-95B9-E6AC865E54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95D48-4B9B-D140-A5E2-A4F10C92992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206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21:01:53.8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21:01:56.32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4746F-106C-4D19-829A-56EC02F3F7F6}" type="datetimeFigureOut">
              <a:rPr lang="es-PE" smtClean="0"/>
              <a:t>9/09/2024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7DF45-6672-407C-B61A-2A22A9B580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202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os almacenados 6">
            <a:extLst>
              <a:ext uri="{FF2B5EF4-FFF2-40B4-BE49-F238E27FC236}">
                <a16:creationId xmlns:a16="http://schemas.microsoft.com/office/drawing/2014/main" id="{DED513DC-4DE3-D24D-BCAD-D48D257091F3}"/>
              </a:ext>
            </a:extLst>
          </p:cNvPr>
          <p:cNvSpPr/>
          <p:nvPr userDrawn="1"/>
        </p:nvSpPr>
        <p:spPr>
          <a:xfrm rot="10800000">
            <a:off x="5230175" y="1600200"/>
            <a:ext cx="6642737" cy="3451860"/>
          </a:xfrm>
          <a:prstGeom prst="flowChartOnlineStorage">
            <a:avLst/>
          </a:prstGeom>
          <a:solidFill>
            <a:srgbClr val="A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454" y="1851660"/>
            <a:ext cx="4537710" cy="157734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s-MX" dirty="0"/>
              <a:t>Haz clic para modificar el estilo de título del patrón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20CEC64-B695-B946-813E-BADA15109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8200" y="1029014"/>
            <a:ext cx="4719641" cy="47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0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479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741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587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6DD15-82A0-D74B-9EBA-652F5441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2071B3-207C-1E4F-BAE7-59DFC09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49059-A320-7047-9C87-8EEA2DCC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5E04D42-C1AB-BC43-A1F1-36156561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107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Rectángulo 10">
            <a:extLst>
              <a:ext uri="{FF2B5EF4-FFF2-40B4-BE49-F238E27FC236}">
                <a16:creationId xmlns:a16="http://schemas.microsoft.com/office/drawing/2014/main" id="{B8239E9D-8B8C-DA41-858C-98442968D0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080" y="1239846"/>
            <a:ext cx="11485840" cy="107867"/>
          </a:xfrm>
          <a:prstGeom prst="rect">
            <a:avLst/>
          </a:prstGeom>
          <a:solidFill>
            <a:srgbClr val="C00000"/>
          </a:solidFill>
          <a:ln w="3175" cap="rnd" algn="ctr">
            <a:solidFill>
              <a:srgbClr val="FF0066"/>
            </a:solidFill>
            <a:prstDash val="sysDot"/>
            <a:round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419" altLang="es-419" sz="2400">
              <a:solidFill>
                <a:srgbClr val="000044"/>
              </a:solidFill>
              <a:latin typeface="Arial Narrow" panose="020B0606020202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061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334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672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2382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061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497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88CDC-48B1-D04B-BD3F-9370A81F5114}" type="datetimeFigureOut">
              <a:rPr lang="es-ES_tradnl" smtClean="0"/>
              <a:t>09/09/2024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BFE09-96D3-064E-A2AF-DA1492418C4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0020" y="116205"/>
            <a:ext cx="691816" cy="8324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B74185-479F-3248-B15F-6DCA4603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77" b="91975" l="10000" r="90000">
                        <a14:foregroundMark x1="71667" y1="70988" x2="71667" y2="70988"/>
                        <a14:foregroundMark x1="52778" y1="83951" x2="52778" y2="83951"/>
                        <a14:foregroundMark x1="31944" y1="73868" x2="31944" y2="73868"/>
                        <a14:foregroundMark x1="47778" y1="87860" x2="47778" y2="87860"/>
                        <a14:foregroundMark x1="37500" y1="86214" x2="37500" y2="86214"/>
                        <a14:foregroundMark x1="59722" y1="85802" x2="59722" y2="85802"/>
                        <a14:foregroundMark x1="56528" y1="87037" x2="56528" y2="87037"/>
                        <a14:foregroundMark x1="42083" y1="85802" x2="42083" y2="85802"/>
                        <a14:foregroundMark x1="53333" y1="87449" x2="53333" y2="87449"/>
                        <a14:foregroundMark x1="54722" y1="86831" x2="54722" y2="86831"/>
                        <a14:backgroundMark x1="49861" y1="78189" x2="49861" y2="78189"/>
                        <a14:backgroundMark x1="66667" y1="60905" x2="66667" y2="60905"/>
                        <a14:backgroundMark x1="42361" y1="16049" x2="42361" y2="16049"/>
                        <a14:backgroundMark x1="54444" y1="15226" x2="54444" y2="15226"/>
                        <a14:backgroundMark x1="33472" y1="63169" x2="33472" y2="63169"/>
                        <a14:backgroundMark x1="40556" y1="12963" x2="40556" y2="12963"/>
                        <a14:backgroundMark x1="43194" y1="14609" x2="43194" y2="14609"/>
                        <a14:backgroundMark x1="43194" y1="14609" x2="43194" y2="14609"/>
                        <a14:backgroundMark x1="43194" y1="14609" x2="43194" y2="14609"/>
                        <a14:backgroundMark x1="40278" y1="16049" x2="40278" y2="16049"/>
                        <a14:backgroundMark x1="40278" y1="16049" x2="40278" y2="16049"/>
                        <a14:backgroundMark x1="40278" y1="16049" x2="40278" y2="16049"/>
                        <a14:backgroundMark x1="36944" y1="23251" x2="36944" y2="23251"/>
                        <a14:backgroundMark x1="36944" y1="23251" x2="36944" y2="23251"/>
                        <a14:backgroundMark x1="36944" y1="23251" x2="36944" y2="23251"/>
                        <a14:backgroundMark x1="36944" y1="23251" x2="36944" y2="23251"/>
                        <a14:backgroundMark x1="39583" y1="17284" x2="36944" y2="22840"/>
                        <a14:backgroundMark x1="36250" y1="24074" x2="35417" y2="29424"/>
                        <a14:backgroundMark x1="53889" y1="16872" x2="59722" y2="18313"/>
                        <a14:backgroundMark x1="59583" y1="25926" x2="60833" y2="30041"/>
                        <a14:backgroundMark x1="59722" y1="40329" x2="58056" y2="47119"/>
                        <a14:backgroundMark x1="56250" y1="53292" x2="54861" y2="48765"/>
                        <a14:backgroundMark x1="51528" y1="52469" x2="49028" y2="51646"/>
                        <a14:backgroundMark x1="49861" y1="56379" x2="49028" y2="58848"/>
                        <a14:backgroundMark x1="46250" y1="54321" x2="43194" y2="52058"/>
                        <a14:backgroundMark x1="41111" y1="56379" x2="38333" y2="47942"/>
                        <a14:backgroundMark x1="38056" y1="46502" x2="35694" y2="36626"/>
                        <a14:backgroundMark x1="24167" y1="57819" x2="37500" y2="66049"/>
                        <a14:backgroundMark x1="38472" y1="71399" x2="49306" y2="80247"/>
                        <a14:backgroundMark x1="42639" y1="65432" x2="42639" y2="65432"/>
                        <a14:backgroundMark x1="62371" y1="64504" x2="62371" y2="64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30" r="17551"/>
          <a:stretch/>
        </p:blipFill>
        <p:spPr>
          <a:xfrm>
            <a:off x="11109960" y="-14287"/>
            <a:ext cx="1070610" cy="9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9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82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5" Type="http://schemas.openxmlformats.org/officeDocument/2006/relationships/image" Target="../media/image54.png"/><Relationship Id="rId10" Type="http://schemas.openxmlformats.org/officeDocument/2006/relationships/image" Target="../media/image31.jpeg"/><Relationship Id="rId4" Type="http://schemas.openxmlformats.org/officeDocument/2006/relationships/image" Target="../media/image44.png"/><Relationship Id="rId9" Type="http://schemas.openxmlformats.org/officeDocument/2006/relationships/image" Target="../media/image55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6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9BB355C3-64A1-B84F-9CDE-A9C5BDF731B4}"/>
                  </a:ext>
                </a:extLst>
              </p14:cNvPr>
              <p14:cNvContentPartPr/>
              <p14:nvPr/>
            </p14:nvContentPartPr>
            <p14:xfrm>
              <a:off x="3701160" y="398460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="" xmlns:a16="http://schemas.microsoft.com/office/drawing/2014/main" id="{9BB355C3-64A1-B84F-9CDE-A9C5BDF731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520" y="3876608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AA97277-E29A-B848-A139-63F625D96EA9}"/>
                  </a:ext>
                </a:extLst>
              </p14:cNvPr>
              <p14:cNvContentPartPr/>
              <p14:nvPr/>
            </p14:nvContentPartPr>
            <p14:xfrm>
              <a:off x="4097160" y="5280608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="" xmlns:a16="http://schemas.microsoft.com/office/drawing/2014/main" id="{EAA97277-E29A-B848-A139-63F625D96E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9160" y="5172968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2 Rectángulo">
            <a:extLst>
              <a:ext uri="{FF2B5EF4-FFF2-40B4-BE49-F238E27FC236}">
                <a16:creationId xmlns:a16="http://schemas.microsoft.com/office/drawing/2014/main" id="{9F16C052-8515-9E49-8B9E-51ACDC34EE33}"/>
              </a:ext>
            </a:extLst>
          </p:cNvPr>
          <p:cNvSpPr/>
          <p:nvPr/>
        </p:nvSpPr>
        <p:spPr>
          <a:xfrm>
            <a:off x="6232512" y="3848194"/>
            <a:ext cx="4515939" cy="369322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lvl="0" algn="r"/>
            <a:r>
              <a:rPr lang="es-PE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Profesor: Jesus Alvarado Huayhuaz</a:t>
            </a:r>
          </a:p>
        </p:txBody>
      </p:sp>
      <p:sp>
        <p:nvSpPr>
          <p:cNvPr id="8" name="4 Rectángulo redondeado">
            <a:extLst>
              <a:ext uri="{FF2B5EF4-FFF2-40B4-BE49-F238E27FC236}">
                <a16:creationId xmlns:a16="http://schemas.microsoft.com/office/drawing/2014/main" id="{E1A64A94-2414-2846-BF84-D6B4E07D92CF}"/>
              </a:ext>
            </a:extLst>
          </p:cNvPr>
          <p:cNvSpPr/>
          <p:nvPr/>
        </p:nvSpPr>
        <p:spPr>
          <a:xfrm>
            <a:off x="6635503" y="2348880"/>
            <a:ext cx="4536504" cy="720080"/>
          </a:xfrm>
          <a:prstGeom prst="round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es-419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FÍSICA GENERAL</a:t>
            </a:r>
            <a:endParaRPr lang="es-P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3 Rectángulo">
            <a:extLst>
              <a:ext uri="{FF2B5EF4-FFF2-40B4-BE49-F238E27FC236}">
                <a16:creationId xmlns:a16="http://schemas.microsoft.com/office/drawing/2014/main" id="{FDA15248-0847-B44E-93F4-F7CE5576B236}"/>
              </a:ext>
            </a:extLst>
          </p:cNvPr>
          <p:cNvSpPr/>
          <p:nvPr/>
        </p:nvSpPr>
        <p:spPr>
          <a:xfrm>
            <a:off x="7969043" y="2003649"/>
            <a:ext cx="1869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ASIGNATURA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686BCFAD-F67B-4948-B68F-4B0F1EF78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07" y="5843883"/>
            <a:ext cx="2520280" cy="839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7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600" dirty="0" err="1">
                <a:solidFill>
                  <a:srgbClr val="FF0000"/>
                </a:solidFill>
                <a:latin typeface="+mj-lt"/>
              </a:rPr>
              <a:t>Setiembre</a:t>
            </a:r>
            <a:r>
              <a:rPr lang="en-GB" sz="2600" b="0" dirty="0">
                <a:solidFill>
                  <a:srgbClr val="FF0000"/>
                </a:solidFill>
                <a:latin typeface="+mj-lt"/>
              </a:rPr>
              <a:t> 2024</a:t>
            </a:r>
          </a:p>
          <a:p>
            <a:pPr algn="ctr">
              <a:lnSpc>
                <a:spcPct val="7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600" dirty="0" err="1">
                <a:solidFill>
                  <a:srgbClr val="FF0000"/>
                </a:solidFill>
                <a:latin typeface="+mj-lt"/>
              </a:rPr>
              <a:t>Sesión</a:t>
            </a:r>
            <a:r>
              <a:rPr lang="en-GB" sz="26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s-419" sz="2600" dirty="0">
                <a:solidFill>
                  <a:srgbClr val="FF0000"/>
                </a:solidFill>
                <a:latin typeface="+mj-lt"/>
              </a:rPr>
              <a:t>06</a:t>
            </a:r>
            <a:endParaRPr lang="en-GB" sz="2600" b="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821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▷ Caída Libre - Ejercicios Resueltos 【 Paso a Paso 】 - Fisimat">
            <a:extLst>
              <a:ext uri="{FF2B5EF4-FFF2-40B4-BE49-F238E27FC236}">
                <a16:creationId xmlns:a16="http://schemas.microsoft.com/office/drawing/2014/main" id="{8A7C13BE-45ED-1960-A393-553D0040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87" y="3167524"/>
            <a:ext cx="4877264" cy="24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3C111BAD-F393-61D2-BE60-7871E720206B}"/>
              </a:ext>
            </a:extLst>
          </p:cNvPr>
          <p:cNvGrpSpPr/>
          <p:nvPr/>
        </p:nvGrpSpPr>
        <p:grpSpPr>
          <a:xfrm>
            <a:off x="446243" y="1425136"/>
            <a:ext cx="10062240" cy="4532476"/>
            <a:chOff x="408468" y="1501511"/>
            <a:chExt cx="10062240" cy="4532476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67CE647-1741-9409-5B6F-1FA5EC9570B6}"/>
                </a:ext>
              </a:extLst>
            </p:cNvPr>
            <p:cNvSpPr txBox="1"/>
            <p:nvPr/>
          </p:nvSpPr>
          <p:spPr>
            <a:xfrm>
              <a:off x="420843" y="1501511"/>
              <a:ext cx="19974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2800" b="1" dirty="0">
                  <a:solidFill>
                    <a:srgbClr val="AD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Ejemplo 2</a:t>
              </a:r>
              <a:endParaRPr lang="es-PE" sz="2800" b="1" dirty="0">
                <a:solidFill>
                  <a:srgbClr val="AD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0C19CC19-4DA5-DD4E-1A31-73BC45F469A8}"/>
                    </a:ext>
                  </a:extLst>
                </p:cNvPr>
                <p:cNvSpPr txBox="1"/>
                <p:nvPr/>
              </p:nvSpPr>
              <p:spPr>
                <a:xfrm>
                  <a:off x="420843" y="2065117"/>
                  <a:ext cx="10049865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MX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 lanza un balón desde el suelo y verticalmente hacia arriba con una velocidad inicial de 6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</m:oMath>
                  </a14:m>
                  <a:r>
                    <a:rPr lang="es-MX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 Calcular su velocidad y su altura después de 1 segundo. (g = 10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s-419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</m:t>
                      </m:r>
                    </m:oMath>
                  </a14:m>
                  <a:r>
                    <a:rPr lang="es-MX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 (Despreciar la resistencia del aire)</a:t>
                  </a:r>
                </a:p>
                <a:p>
                  <a:endParaRPr lang="es-PE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s-PE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0C19CC19-4DA5-DD4E-1A31-73BC45F46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843" y="2065117"/>
                  <a:ext cx="10049865" cy="1384995"/>
                </a:xfrm>
                <a:prstGeom prst="rect">
                  <a:avLst/>
                </a:prstGeom>
                <a:blipFill>
                  <a:blip r:embed="rId3"/>
                  <a:stretch>
                    <a:fillRect l="-485" t="-2203" r="-121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C1D02D1-86E6-0A5A-2CD0-0F84830643B7}"/>
                </a:ext>
              </a:extLst>
            </p:cNvPr>
            <p:cNvSpPr txBox="1"/>
            <p:nvPr/>
          </p:nvSpPr>
          <p:spPr>
            <a:xfrm>
              <a:off x="467374" y="3003573"/>
              <a:ext cx="14813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Solución: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C9279194-1DAB-5F21-D8E2-4FC140839B53}"/>
                    </a:ext>
                  </a:extLst>
                </p:cNvPr>
                <p:cNvSpPr txBox="1"/>
                <p:nvPr/>
              </p:nvSpPr>
              <p:spPr>
                <a:xfrm flipH="1">
                  <a:off x="622247" y="3573693"/>
                  <a:ext cx="6120902" cy="3989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P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419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s-PE" sz="2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P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419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=6−</m:t>
                      </m:r>
                      <m:d>
                        <m:dPr>
                          <m:ctrlPr>
                            <a:rPr lang="es-419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d>
                        <m:dPr>
                          <m:ctrlPr>
                            <a:rPr lang="es-419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 </m:t>
                      </m:r>
                      <m:r>
                        <m:rPr>
                          <m:sty m:val="p"/>
                        </m:rPr>
                        <a:rPr lang="es-419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s-419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s-PE" dirty="0"/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C9279194-1DAB-5F21-D8E2-4FC140839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2247" y="3573693"/>
                  <a:ext cx="6120902" cy="398955"/>
                </a:xfrm>
                <a:prstGeom prst="rect">
                  <a:avLst/>
                </a:prstGeom>
                <a:blipFill>
                  <a:blip r:embed="rId4"/>
                  <a:stretch>
                    <a:fillRect l="-1693" b="-27692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B59D1A06-BBC1-AECF-9196-BD51E2407CCF}"/>
                    </a:ext>
                  </a:extLst>
                </p:cNvPr>
                <p:cNvSpPr txBox="1"/>
                <p:nvPr/>
              </p:nvSpPr>
              <p:spPr>
                <a:xfrm flipH="1">
                  <a:off x="648746" y="4148129"/>
                  <a:ext cx="6250375" cy="10431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s-PE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P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419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s-PE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419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s-P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419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419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s-419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419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419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419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419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419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419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419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s-PE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:r>
                    <a:rPr lang="es-PE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 = </a:t>
                  </a:r>
                  <a14:m>
                    <m:oMath xmlns:m="http://schemas.openxmlformats.org/officeDocument/2006/math"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419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s-419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s-419" sz="2400" i="1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419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419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s-PE" sz="2400" i="1" dirty="0">
                      <a:latin typeface="Cambria Math" panose="02040503050406030204" pitchFamily="18" charset="0"/>
                    </a:rPr>
                    <a:t> </a:t>
                  </a:r>
                  <a:r>
                    <a:rPr lang="es-PE" sz="24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= </a:t>
                  </a:r>
                  <a:r>
                    <a:rPr lang="es-PE" sz="2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1 m</a:t>
                  </a:r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B59D1A06-BBC1-AECF-9196-BD51E2407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48746" y="4148129"/>
                  <a:ext cx="6250375" cy="1043106"/>
                </a:xfrm>
                <a:prstGeom prst="rect">
                  <a:avLst/>
                </a:prstGeom>
                <a:blipFill>
                  <a:blip r:embed="rId5"/>
                  <a:stretch>
                    <a:fillRect b="-8187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7D14ED-76A4-0677-DA1C-89986F21C619}"/>
                    </a:ext>
                  </a:extLst>
                </p:cNvPr>
                <p:cNvSpPr txBox="1"/>
                <p:nvPr/>
              </p:nvSpPr>
              <p:spPr>
                <a:xfrm>
                  <a:off x="408468" y="5531157"/>
                  <a:ext cx="5868911" cy="5028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419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419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𝐑𝐩𝐭𝐚</m:t>
                      </m:r>
                      <m:r>
                        <a:rPr lang="es-419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f>
                        <m:fPr>
                          <m:ctrlPr>
                            <a:rPr lang="es-419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es-419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s-419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𝐡𝐚𝐜𝐢𝐚</m:t>
                      </m:r>
                      <m:r>
                        <a:rPr lang="es-419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419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𝐚𝐛𝐚𝐣𝐨</m:t>
                      </m:r>
                    </m:oMath>
                  </a14:m>
                  <a:r>
                    <a:rPr lang="es-PE" sz="2000" b="1" dirty="0"/>
                    <a:t> y </a:t>
                  </a:r>
                  <a14:m>
                    <m:oMath xmlns:m="http://schemas.openxmlformats.org/officeDocument/2006/math"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s-419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419" sz="20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es-419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419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𝐝𝐞</m:t>
                      </m:r>
                      <m:r>
                        <a:rPr lang="es-419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419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𝐚𝐥𝐭𝐮𝐫𝐚</m:t>
                      </m:r>
                      <m:r>
                        <a:rPr lang="es-419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s-PE" sz="2400" b="1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7D14ED-76A4-0677-DA1C-89986F21C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68" y="5531157"/>
                  <a:ext cx="5868911" cy="502830"/>
                </a:xfrm>
                <a:prstGeom prst="rect">
                  <a:avLst/>
                </a:prstGeom>
                <a:blipFill>
                  <a:blip r:embed="rId6"/>
                  <a:stretch>
                    <a:fillRect b="-8537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807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FC00AF9-9F6D-225C-9E7D-66C1FD830B0C}"/>
                  </a:ext>
                </a:extLst>
              </p:cNvPr>
              <p:cNvSpPr txBox="1"/>
              <p:nvPr/>
            </p:nvSpPr>
            <p:spPr>
              <a:xfrm>
                <a:off x="478877" y="2246360"/>
                <a:ext cx="8562647" cy="1766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419" dirty="0">
                    <a:latin typeface="Arial" panose="020B0604020202020204" pitchFamily="34" charset="0"/>
                    <a:cs typeface="Arial" panose="020B0604020202020204" pitchFamily="34" charset="0"/>
                  </a:rPr>
                  <a:t>Desde lo alto de un acantilado de 150 metros de altura se lanza verticalmente hacia arriba un proyectil con una velocidad inicial de 25 m/s. (g = 10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m</m:t>
                    </m:r>
                    <m:r>
                      <m:rPr>
                        <m:nor/>
                      </m:rPr>
                      <a:rPr lang="es-MX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/</m:t>
                    </m:r>
                    <m:r>
                      <m:rPr>
                        <m:nor/>
                      </m:rPr>
                      <a:rPr lang="es-MX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s-419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lang="es-419" dirty="0">
                    <a:latin typeface="Arial" panose="020B0604020202020204" pitchFamily="34" charset="0"/>
                    <a:cs typeface="Arial" panose="020B0604020202020204" pitchFamily="34" charset="0"/>
                  </a:rPr>
                  <a:t>). Hallar:</a:t>
                </a:r>
              </a:p>
              <a:p>
                <a:pPr lvl="0">
                  <a:lnSpc>
                    <a:spcPct val="107000"/>
                  </a:lnSpc>
                </a:pPr>
                <a:r>
                  <a:rPr lang="es-419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s-419" sz="1800" b="1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s-419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419" dirty="0">
                    <a:latin typeface="Arial" panose="020B0604020202020204" pitchFamily="34" charset="0"/>
                    <a:cs typeface="Arial" panose="020B0604020202020204" pitchFamily="34" charset="0"/>
                  </a:rPr>
                  <a:t>La altura del proyectil después de 8 segundos.</a:t>
                </a:r>
                <a:endParaRPr lang="es-P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419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b) </a:t>
                </a:r>
                <a:r>
                  <a:rPr lang="es-419" dirty="0">
                    <a:latin typeface="Arial" panose="020B0604020202020204" pitchFamily="34" charset="0"/>
                    <a:cs typeface="Arial" panose="020B0604020202020204" pitchFamily="34" charset="0"/>
                  </a:rPr>
                  <a:t>La velocidad con que el proyectil impactará en la ribera.</a:t>
                </a:r>
                <a:endParaRPr lang="es-P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PE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FC00AF9-9F6D-225C-9E7D-66C1FD830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7" y="2246360"/>
                <a:ext cx="8562647" cy="1766189"/>
              </a:xfrm>
              <a:prstGeom prst="rect">
                <a:avLst/>
              </a:prstGeom>
              <a:blipFill>
                <a:blip r:embed="rId2"/>
                <a:stretch>
                  <a:fillRect l="-641" t="-172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9F215F5A-DC09-A8CD-7D03-EDF546007DCF}"/>
              </a:ext>
            </a:extLst>
          </p:cNvPr>
          <p:cNvSpPr txBox="1"/>
          <p:nvPr/>
        </p:nvSpPr>
        <p:spPr>
          <a:xfrm>
            <a:off x="420843" y="1501511"/>
            <a:ext cx="1997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Ejemplo 3</a:t>
            </a:r>
            <a:endParaRPr lang="es-PE" sz="2800" b="1" dirty="0">
              <a:solidFill>
                <a:srgbClr val="AD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E7CB1E-0FF6-E029-83C3-ABB16BD88676}"/>
              </a:ext>
            </a:extLst>
          </p:cNvPr>
          <p:cNvSpPr txBox="1"/>
          <p:nvPr/>
        </p:nvSpPr>
        <p:spPr>
          <a:xfrm>
            <a:off x="505149" y="3772513"/>
            <a:ext cx="1481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19555EB-9F50-50B4-BB9E-0DE2A796524A}"/>
                  </a:ext>
                </a:extLst>
              </p:cNvPr>
              <p:cNvSpPr txBox="1"/>
              <p:nvPr/>
            </p:nvSpPr>
            <p:spPr>
              <a:xfrm>
                <a:off x="1921423" y="3794916"/>
                <a:ext cx="6097314" cy="2720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419" sz="1800" b="1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a)</a:t>
                </a:r>
                <a:r>
                  <a:rPr lang="es-419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419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 aplica:   </a:t>
                </a:r>
                <a14:m>
                  <m:oMath xmlns:m="http://schemas.openxmlformats.org/officeDocument/2006/math">
                    <m:r>
                      <a:rPr lang="es-419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s-419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s-P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s-419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P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s-419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s-419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s-P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s-419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sSup>
                      <m:sSupPr>
                        <m:ctrlPr>
                          <a:rPr lang="es-P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PE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0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s-419" sz="20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150+</m:t>
                      </m:r>
                      <m:d>
                        <m:dPr>
                          <m:ctrlPr>
                            <a:rPr lang="es-419" sz="2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419" sz="2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d>
                        <m:dPr>
                          <m:ctrlPr>
                            <a:rPr lang="es-419" sz="2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419" sz="2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d>
                      <m:r>
                        <a:rPr lang="es-419" sz="20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s-PE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s-419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(10</m:t>
                      </m:r>
                      <m:sSup>
                        <m:sSupPr>
                          <m:ctrlPr>
                            <a:rPr lang="es-PE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)(8)</m:t>
                          </m:r>
                        </m:e>
                        <m:sup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419" sz="2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419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𝟑𝟎</m:t>
                      </m:r>
                      <m:r>
                        <a:rPr lang="es-419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419" sz="2000" b="1" i="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𝐦</m:t>
                      </m:r>
                    </m:oMath>
                  </m:oMathPara>
                </a14:m>
                <a:endParaRPr lang="es-PE" sz="20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419" b="1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b) </a:t>
                </a:r>
                <a:r>
                  <a:rPr lang="es-419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 aplica: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P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419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s-P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P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419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s-419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419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s-419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419" sz="20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s-419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s-PE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s-419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s-419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es-PE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PE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419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PE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(25)</m:t>
                          </m:r>
                        </m:e>
                        <m:sup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419" sz="20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419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s-PE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</m:d>
                      <m:d>
                        <m:dPr>
                          <m:ctrlPr>
                            <a:rPr lang="es-PE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0−150</m:t>
                          </m:r>
                        </m:e>
                      </m:d>
                      <m:r>
                        <a:rPr lang="es-419" sz="2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=3625</m:t>
                      </m:r>
                    </m:oMath>
                  </m:oMathPara>
                </a14:m>
                <a:endParaRPr lang="es-PE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s-419" sz="2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es-PE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419" sz="2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3625</m:t>
                          </m:r>
                        </m:e>
                      </m:rad>
                      <m:r>
                        <a:rPr lang="es-419" sz="2000" b="1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≈−</m:t>
                      </m:r>
                      <m:r>
                        <a:rPr lang="es-419" sz="2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𝟔𝟎</m:t>
                      </m:r>
                      <m:r>
                        <a:rPr lang="es-419" sz="2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s-419" sz="2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𝟐𝟏</m:t>
                      </m:r>
                      <m:r>
                        <a:rPr lang="es-419" sz="2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419" sz="2000" b="1" i="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s-419" sz="2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s-419" sz="2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</m:oMath>
                  </m:oMathPara>
                </a14:m>
                <a:endParaRPr lang="es-PE" sz="18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19555EB-9F50-50B4-BB9E-0DE2A7965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423" y="3794916"/>
                <a:ext cx="6097314" cy="2720296"/>
              </a:xfrm>
              <a:prstGeom prst="rect">
                <a:avLst/>
              </a:prstGeo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Acantilado El Bolao (Cóbreces) - Lo que se debe saber antes de viajar -  Tripadvisor">
            <a:extLst>
              <a:ext uri="{FF2B5EF4-FFF2-40B4-BE49-F238E27FC236}">
                <a16:creationId xmlns:a16="http://schemas.microsoft.com/office/drawing/2014/main" id="{F08AAAF7-ECB7-1D83-33D4-C3F876B5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732" y="3063084"/>
            <a:ext cx="4119060" cy="323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BE39992-AEA4-C2E8-F6FF-74F008696D46}"/>
              </a:ext>
            </a:extLst>
          </p:cNvPr>
          <p:cNvCxnSpPr>
            <a:cxnSpLocks/>
          </p:cNvCxnSpPr>
          <p:nvPr/>
        </p:nvCxnSpPr>
        <p:spPr>
          <a:xfrm flipV="1">
            <a:off x="9587884" y="3886226"/>
            <a:ext cx="0" cy="5716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2D26991D-0069-C258-55F3-522E15F66477}"/>
              </a:ext>
            </a:extLst>
          </p:cNvPr>
          <p:cNvSpPr/>
          <p:nvPr/>
        </p:nvSpPr>
        <p:spPr>
          <a:xfrm>
            <a:off x="9317618" y="3162395"/>
            <a:ext cx="266157" cy="2528191"/>
          </a:xfrm>
          <a:custGeom>
            <a:avLst/>
            <a:gdLst>
              <a:gd name="connsiteX0" fmla="*/ 261388 w 266157"/>
              <a:gd name="connsiteY0" fmla="*/ 699391 h 2528191"/>
              <a:gd name="connsiteX1" fmla="*/ 252510 w 266157"/>
              <a:gd name="connsiteY1" fmla="*/ 202242 h 2528191"/>
              <a:gd name="connsiteX2" fmla="*/ 145978 w 266157"/>
              <a:gd name="connsiteY2" fmla="*/ 122343 h 2528191"/>
              <a:gd name="connsiteX3" fmla="*/ 12813 w 266157"/>
              <a:gd name="connsiteY3" fmla="*/ 1844611 h 2528191"/>
              <a:gd name="connsiteX4" fmla="*/ 12813 w 266157"/>
              <a:gd name="connsiteY4" fmla="*/ 2528191 h 2528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57" h="2528191">
                <a:moveTo>
                  <a:pt x="261388" y="699391"/>
                </a:moveTo>
                <a:cubicBezTo>
                  <a:pt x="266566" y="498903"/>
                  <a:pt x="271745" y="298416"/>
                  <a:pt x="252510" y="202242"/>
                </a:cubicBezTo>
                <a:cubicBezTo>
                  <a:pt x="233275" y="106068"/>
                  <a:pt x="185927" y="-151385"/>
                  <a:pt x="145978" y="122343"/>
                </a:cubicBezTo>
                <a:cubicBezTo>
                  <a:pt x="106029" y="396071"/>
                  <a:pt x="35007" y="1443636"/>
                  <a:pt x="12813" y="1844611"/>
                </a:cubicBezTo>
                <a:cubicBezTo>
                  <a:pt x="-9381" y="2245586"/>
                  <a:pt x="1716" y="2386888"/>
                  <a:pt x="12813" y="2528191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3019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6">
            <a:extLst>
              <a:ext uri="{FF2B5EF4-FFF2-40B4-BE49-F238E27FC236}">
                <a16:creationId xmlns:a16="http://schemas.microsoft.com/office/drawing/2014/main" id="{316B6FAC-2565-E530-5362-F77086176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4" y="1405565"/>
            <a:ext cx="2028826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0070C0"/>
                </a:solidFill>
                <a:cs typeface="Times New Roman" pitchFamily="18" charset="0"/>
              </a:rPr>
              <a:t>Actividad 1:</a:t>
            </a:r>
            <a:endParaRPr lang="es-PE" sz="25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81BACD4-11FD-C142-B94A-9A7DCDDD9035}"/>
                  </a:ext>
                </a:extLst>
              </p:cNvPr>
              <p:cNvSpPr txBox="1"/>
              <p:nvPr/>
            </p:nvSpPr>
            <p:spPr>
              <a:xfrm>
                <a:off x="359251" y="2342129"/>
                <a:ext cx="11562834" cy="1023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MX" sz="25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  <a:r>
                  <a:rPr lang="es-MX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¿Con qué velocidad llega al suelo una esfera de acero que se deja caer libremente y demora 40 s en impactar? </a:t>
                </a:r>
                <a:r>
                  <a:rPr lang="es-MX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(g = 10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m</m:t>
                    </m:r>
                    <m:r>
                      <m:rPr>
                        <m:nor/>
                      </m:rPr>
                      <a: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/</m:t>
                    </m:r>
                    <m:r>
                      <m:rPr>
                        <m:nor/>
                      </m:rPr>
                      <a: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s-419" sz="28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lang="es-MX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endParaRPr lang="es-MX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81BACD4-11FD-C142-B94A-9A7DCDDD9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51" y="2342129"/>
                <a:ext cx="11562834" cy="1023550"/>
              </a:xfrm>
              <a:prstGeom prst="rect">
                <a:avLst/>
              </a:prstGeom>
              <a:blipFill>
                <a:blip r:embed="rId2"/>
                <a:stretch>
                  <a:fillRect l="-896" t="-1190" r="-843" b="-1547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3691D7FD-AD49-878A-EA32-BCC1ABFEC5D1}"/>
              </a:ext>
            </a:extLst>
          </p:cNvPr>
          <p:cNvSpPr txBox="1"/>
          <p:nvPr/>
        </p:nvSpPr>
        <p:spPr>
          <a:xfrm>
            <a:off x="390782" y="4020508"/>
            <a:ext cx="11562834" cy="14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MX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r>
              <a:rPr lang="es-MX" sz="2500" dirty="0">
                <a:latin typeface="Arial" panose="020B0604020202020204" pitchFamily="34" charset="0"/>
                <a:cs typeface="Arial" panose="020B0604020202020204" pitchFamily="34" charset="0"/>
              </a:rPr>
              <a:t> Se lanza verticalmente hacia abajo un objeto con rapidez inicial de 2m/s, llegando al suelo a 12m/s. Determine desde qué altura fue lanzado.</a:t>
            </a:r>
          </a:p>
          <a:p>
            <a:pPr algn="just">
              <a:lnSpc>
                <a:spcPct val="120000"/>
              </a:lnSpc>
              <a:buClr>
                <a:srgbClr val="FF0000"/>
              </a:buClr>
            </a:pPr>
            <a:endParaRPr lang="es-MX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7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4F4B848-7CCB-E0E2-ABA2-894ECD25637B}"/>
              </a:ext>
            </a:extLst>
          </p:cNvPr>
          <p:cNvSpPr txBox="1"/>
          <p:nvPr/>
        </p:nvSpPr>
        <p:spPr>
          <a:xfrm>
            <a:off x="518512" y="1705234"/>
            <a:ext cx="5097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Altura máxima de un cuerpo lanzado verticalmente:</a:t>
            </a:r>
            <a:endParaRPr lang="es-PE" sz="2400" b="1" dirty="0">
              <a:solidFill>
                <a:srgbClr val="AD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12CFA2C-A134-026F-04BE-15A6F9A00B55}"/>
                  </a:ext>
                </a:extLst>
              </p:cNvPr>
              <p:cNvSpPr txBox="1"/>
              <p:nvPr/>
            </p:nvSpPr>
            <p:spPr>
              <a:xfrm>
                <a:off x="1031401" y="2689627"/>
                <a:ext cx="2123466" cy="107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12CFA2C-A134-026F-04BE-15A6F9A00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01" y="2689627"/>
                <a:ext cx="2123466" cy="1074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879E97D-FD72-46CA-76C9-7766A030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797" y="1955527"/>
            <a:ext cx="4616515" cy="23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paso de caída libre (artículo) | Khan Academy">
            <a:extLst>
              <a:ext uri="{FF2B5EF4-FFF2-40B4-BE49-F238E27FC236}">
                <a16:creationId xmlns:a16="http://schemas.microsoft.com/office/drawing/2014/main" id="{C0726325-35C0-2F30-B16F-EF963A51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775" y="497920"/>
            <a:ext cx="4595649" cy="524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390DA38-62C0-578E-730C-D1F58B869501}"/>
              </a:ext>
            </a:extLst>
          </p:cNvPr>
          <p:cNvSpPr txBox="1"/>
          <p:nvPr/>
        </p:nvSpPr>
        <p:spPr>
          <a:xfrm>
            <a:off x="791748" y="4021408"/>
            <a:ext cx="3930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Al alcanzar la altura máxima, la velocidad vertical es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cero.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A4B6F2E-5601-981C-45CC-724D6C82B6B0}"/>
              </a:ext>
            </a:extLst>
          </p:cNvPr>
          <p:cNvSpPr txBox="1"/>
          <p:nvPr/>
        </p:nvSpPr>
        <p:spPr>
          <a:xfrm>
            <a:off x="862768" y="4966176"/>
            <a:ext cx="39304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 el mismo nivel, la magnitud de la velocidad de subida es igual la de bajada.</a:t>
            </a:r>
            <a:endParaRPr lang="es-P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C6C56E2-A851-2908-25B7-44034652C21F}"/>
                  </a:ext>
                </a:extLst>
              </p:cNvPr>
              <p:cNvSpPr txBox="1"/>
              <p:nvPr/>
            </p:nvSpPr>
            <p:spPr>
              <a:xfrm>
                <a:off x="8257822" y="4667739"/>
                <a:ext cx="17230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C6C56E2-A851-2908-25B7-44034652C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822" y="4667739"/>
                <a:ext cx="172303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D20F3C3B-5227-ABCD-8B6C-7C10D6825F5C}"/>
              </a:ext>
            </a:extLst>
          </p:cNvPr>
          <p:cNvSpPr txBox="1"/>
          <p:nvPr/>
        </p:nvSpPr>
        <p:spPr>
          <a:xfrm>
            <a:off x="8113143" y="5369097"/>
            <a:ext cx="2354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(en el mismo nivel)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569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19DF675-9185-4E4F-5485-509F85746AF7}"/>
              </a:ext>
            </a:extLst>
          </p:cNvPr>
          <p:cNvSpPr txBox="1"/>
          <p:nvPr/>
        </p:nvSpPr>
        <p:spPr>
          <a:xfrm>
            <a:off x="518512" y="1705234"/>
            <a:ext cx="6521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Tiempo de vuelo (subida y bajada) de un cuerpo lanzado verticalmente hacia arriba hasta la altura máxima:</a:t>
            </a:r>
            <a:endParaRPr lang="es-PE" sz="2400" b="1" dirty="0">
              <a:solidFill>
                <a:srgbClr val="AD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B4710D5-C3EF-8CA2-1A32-857EBC6C7645}"/>
                  </a:ext>
                </a:extLst>
              </p:cNvPr>
              <p:cNvSpPr txBox="1"/>
              <p:nvPr/>
            </p:nvSpPr>
            <p:spPr>
              <a:xfrm>
                <a:off x="1266481" y="3429000"/>
                <a:ext cx="1359538" cy="9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B4710D5-C3EF-8CA2-1A32-857EBC6C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81" y="3429000"/>
                <a:ext cx="1359538" cy="930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4859FA5-58C0-D670-20B8-4E55DAD16028}"/>
                  </a:ext>
                </a:extLst>
              </p:cNvPr>
              <p:cNvSpPr txBox="1"/>
              <p:nvPr/>
            </p:nvSpPr>
            <p:spPr>
              <a:xfrm>
                <a:off x="3307626" y="3429000"/>
                <a:ext cx="1396664" cy="9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4859FA5-58C0-D670-20B8-4E55DAD1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26" y="3429000"/>
                <a:ext cx="1396664" cy="930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F99683F-6054-68C8-D0E4-92E812EADAEF}"/>
                  </a:ext>
                </a:extLst>
              </p:cNvPr>
              <p:cNvSpPr txBox="1"/>
              <p:nvPr/>
            </p:nvSpPr>
            <p:spPr>
              <a:xfrm>
                <a:off x="1383445" y="4583360"/>
                <a:ext cx="3320845" cy="1011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E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F99683F-6054-68C8-D0E4-92E812EA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45" y="4583360"/>
                <a:ext cx="3320845" cy="1011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F965E2E7-FD8E-E888-C347-761C41277580}"/>
              </a:ext>
            </a:extLst>
          </p:cNvPr>
          <p:cNvSpPr txBox="1"/>
          <p:nvPr/>
        </p:nvSpPr>
        <p:spPr>
          <a:xfrm>
            <a:off x="2902934" y="3744570"/>
            <a:ext cx="281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,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701E27-7335-D849-1E3B-81C9846489DB}"/>
              </a:ext>
            </a:extLst>
          </p:cNvPr>
          <p:cNvSpPr txBox="1"/>
          <p:nvPr/>
        </p:nvSpPr>
        <p:spPr>
          <a:xfrm>
            <a:off x="5905312" y="4871296"/>
            <a:ext cx="3322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El tiempo de subida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hasta la altura máxima es igual al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tiempo de bajada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hasta el nivel de partida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tiempo total en toda la trayectoria se llama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tiempo de vuelo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dirty="0"/>
          </a:p>
        </p:txBody>
      </p:sp>
      <p:pic>
        <p:nvPicPr>
          <p:cNvPr id="1028" name="Picture 4" descr="SE LANZA UN PROYECTIL VERTICALMENTE HACIA ARRIBA CON UNA RAPIDEZ DE 10 m/s  .DETERMINE LA ALTURA MÁXIMA.​ - Brainly.lat">
            <a:extLst>
              <a:ext uri="{FF2B5EF4-FFF2-40B4-BE49-F238E27FC236}">
                <a16:creationId xmlns:a16="http://schemas.microsoft.com/office/drawing/2014/main" id="{5DB429A4-5FC7-0C0C-129E-E8C76390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99" y="1649660"/>
            <a:ext cx="24955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4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BCE23E3-9DC0-A58F-86F9-577C9FF2FFA3}"/>
              </a:ext>
            </a:extLst>
          </p:cNvPr>
          <p:cNvSpPr txBox="1"/>
          <p:nvPr/>
        </p:nvSpPr>
        <p:spPr>
          <a:xfrm>
            <a:off x="365086" y="1331769"/>
            <a:ext cx="1997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Ejemplo 4</a:t>
            </a:r>
            <a:endParaRPr lang="es-PE" sz="2800" b="1" dirty="0">
              <a:solidFill>
                <a:srgbClr val="AD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3A27C49-43B3-ECAD-9DDD-96B439587B3C}"/>
                  </a:ext>
                </a:extLst>
              </p:cNvPr>
              <p:cNvSpPr txBox="1"/>
              <p:nvPr/>
            </p:nvSpPr>
            <p:spPr>
              <a:xfrm>
                <a:off x="508247" y="1819847"/>
                <a:ext cx="8777796" cy="1644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419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Desde el suelo, se lanza verticalmente hacia arriba un balón con una velocidad inicial de 10 m/s (g = 10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m</m:t>
                    </m:r>
                    <m:r>
                      <m:rPr>
                        <m:nor/>
                      </m:rPr>
                      <a:rPr lang="es-MX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/</m:t>
                    </m:r>
                    <m:r>
                      <m:rPr>
                        <m:nor/>
                      </m:rPr>
                      <a:rPr lang="es-MX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s-419" sz="2400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lang="es-419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). Hallar la altura máxima alcanzada, el tiempo de subida y bajada, el tiempo de vuelo y la velocidad de llegada al suelo.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3A27C49-43B3-ECAD-9DDD-96B439587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47" y="1819847"/>
                <a:ext cx="8777796" cy="1644296"/>
              </a:xfrm>
              <a:prstGeom prst="rect">
                <a:avLst/>
              </a:prstGeom>
              <a:blipFill>
                <a:blip r:embed="rId2"/>
                <a:stretch>
                  <a:fillRect l="-1042" t="-2974" b="-817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9C39E90-B279-DC53-1A43-0E863AC5CA6A}"/>
                  </a:ext>
                </a:extLst>
              </p:cNvPr>
              <p:cNvSpPr txBox="1"/>
              <p:nvPr/>
            </p:nvSpPr>
            <p:spPr>
              <a:xfrm>
                <a:off x="737810" y="3627251"/>
                <a:ext cx="3280385" cy="925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PE" sz="3600" i="1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9C39E90-B279-DC53-1A43-0E863AC5C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10" y="3627251"/>
                <a:ext cx="3280385" cy="925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79B789A-94D0-BA3B-0EF1-64B07D7278A1}"/>
                  </a:ext>
                </a:extLst>
              </p:cNvPr>
              <p:cNvSpPr txBox="1"/>
              <p:nvPr/>
            </p:nvSpPr>
            <p:spPr>
              <a:xfrm>
                <a:off x="674122" y="4844742"/>
                <a:ext cx="292836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PE" sz="28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79B789A-94D0-BA3B-0EF1-64B07D727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22" y="4844742"/>
                <a:ext cx="2928366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F7E0E9D-DBCC-B1E7-94E8-1FA88326006C}"/>
                  </a:ext>
                </a:extLst>
              </p:cNvPr>
              <p:cNvSpPr txBox="1"/>
              <p:nvPr/>
            </p:nvSpPr>
            <p:spPr>
              <a:xfrm>
                <a:off x="4603593" y="3704728"/>
                <a:ext cx="2665217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PE" sz="36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F7E0E9D-DBCC-B1E7-94E8-1FA88326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93" y="3704728"/>
                <a:ext cx="2665217" cy="836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DABE566-042D-4B2F-28A7-AA80D3D83437}"/>
                  </a:ext>
                </a:extLst>
              </p:cNvPr>
              <p:cNvSpPr txBox="1"/>
              <p:nvPr/>
            </p:nvSpPr>
            <p:spPr>
              <a:xfrm>
                <a:off x="4603593" y="5034997"/>
                <a:ext cx="2270493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s-PE" sz="28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DABE566-042D-4B2F-28A7-AA80D3D83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93" y="5034997"/>
                <a:ext cx="2270493" cy="465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Child throwing a ball up: Más de 2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DA0B935A-9759-D876-387F-50C1B275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915" y="3267162"/>
            <a:ext cx="2665217" cy="322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97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2283E3F2-3504-953B-5D6D-C7008B78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08" y="1560194"/>
            <a:ext cx="2028826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0070C0"/>
                </a:solidFill>
                <a:cs typeface="Times New Roman" pitchFamily="18" charset="0"/>
              </a:rPr>
              <a:t>Actividad 2:</a:t>
            </a:r>
            <a:endParaRPr lang="es-PE" sz="25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0B0018D-DD38-B239-8779-44FB77E01EB0}"/>
                  </a:ext>
                </a:extLst>
              </p:cNvPr>
              <p:cNvSpPr txBox="1"/>
              <p:nvPr/>
            </p:nvSpPr>
            <p:spPr>
              <a:xfrm>
                <a:off x="323747" y="2559329"/>
                <a:ext cx="6547570" cy="3013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MX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Desde el suelo se lanza un proyectil verticalmente hacia arriba a 30 m/s. Despreciando la resistencia del aire, determine:</a:t>
                </a:r>
              </a:p>
              <a:p>
                <a:pPr marL="342900" indent="-342900" algn="just">
                  <a:lnSpc>
                    <a:spcPct val="120000"/>
                  </a:lnSpc>
                  <a:buClr>
                    <a:srgbClr val="FF0000"/>
                  </a:buClr>
                  <a:buAutoNum type="alphaLcParenR"/>
                </a:pPr>
                <a:r>
                  <a:rPr lang="es-MX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Cuánto tiempo estuvo en el aire hasta llegar nuevamente al suelo</a:t>
                </a:r>
                <a:r>
                  <a:rPr lang="es-MX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 algn="just">
                  <a:lnSpc>
                    <a:spcPct val="120000"/>
                  </a:lnSpc>
                  <a:buClr>
                    <a:srgbClr val="FF0000"/>
                  </a:buClr>
                  <a:buAutoNum type="alphaLcParenR"/>
                </a:pPr>
                <a:r>
                  <a:rPr lang="es-MX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 altura máxima que alcanza el proyectil.</a:t>
                </a:r>
              </a:p>
              <a:p>
                <a:pPr marL="342900" indent="-342900" algn="just">
                  <a:lnSpc>
                    <a:spcPct val="120000"/>
                  </a:lnSpc>
                  <a:buClr>
                    <a:srgbClr val="FF0000"/>
                  </a:buClr>
                  <a:buAutoNum type="alphaLcParenR"/>
                </a:pPr>
                <a:r>
                  <a:rPr lang="es-MX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 velocidad con que el proyectil impacta en el suelo.</a:t>
                </a:r>
                <a:endParaRPr lang="es-MX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MX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s-MX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(g = 10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m</m:t>
                    </m:r>
                    <m:r>
                      <m:rPr>
                        <m:nor/>
                      </m:rPr>
                      <a:rPr lang="es-MX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/</m:t>
                    </m:r>
                    <m:r>
                      <m:rPr>
                        <m:nor/>
                      </m:rPr>
                      <a:rPr lang="es-MX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s-419" sz="20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lang="es-MX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0B0018D-DD38-B239-8779-44FB77E01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7" y="2559329"/>
                <a:ext cx="6547570" cy="3013069"/>
              </a:xfrm>
              <a:prstGeom prst="rect">
                <a:avLst/>
              </a:prstGeom>
              <a:blipFill>
                <a:blip r:embed="rId2"/>
                <a:stretch>
                  <a:fillRect l="-931" t="-202" r="-1024" b="-283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Construir un Potente Cohete de Agua de Doble Impulso con Paracaídas">
            <a:extLst>
              <a:ext uri="{FF2B5EF4-FFF2-40B4-BE49-F238E27FC236}">
                <a16:creationId xmlns:a16="http://schemas.microsoft.com/office/drawing/2014/main" id="{2980EFF8-A896-305D-633D-9E711F13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654" y="2710249"/>
            <a:ext cx="4260103" cy="23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714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DD0605D-E084-4865-DA40-7C9A347B7B0C}"/>
              </a:ext>
            </a:extLst>
          </p:cNvPr>
          <p:cNvSpPr>
            <a:spLocks noGrp="1"/>
          </p:cNvSpPr>
          <p:nvPr/>
        </p:nvSpPr>
        <p:spPr>
          <a:xfrm>
            <a:off x="467710" y="15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419" sz="6600" b="1" dirty="0">
                <a:solidFill>
                  <a:srgbClr val="0070C0"/>
                </a:solidFill>
              </a:rPr>
              <a:t>SEGUNDA PARTE</a:t>
            </a:r>
          </a:p>
          <a:p>
            <a:pPr marL="0" indent="0">
              <a:buNone/>
            </a:pPr>
            <a:endParaRPr lang="es-419" sz="6600" b="1" dirty="0"/>
          </a:p>
          <a:p>
            <a:pPr marL="0" indent="0">
              <a:buNone/>
            </a:pPr>
            <a:r>
              <a:rPr lang="es-419" sz="4400" b="1" dirty="0">
                <a:solidFill>
                  <a:srgbClr val="C00000"/>
                </a:solidFill>
              </a:rPr>
              <a:t>Caída libre: Trayectoria parabólica</a:t>
            </a:r>
            <a:endParaRPr lang="es-PE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3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D8BB20F6-191F-164F-9899-393709E38424}"/>
              </a:ext>
            </a:extLst>
          </p:cNvPr>
          <p:cNvSpPr txBox="1"/>
          <p:nvPr/>
        </p:nvSpPr>
        <p:spPr>
          <a:xfrm>
            <a:off x="186848" y="2324570"/>
            <a:ext cx="4378803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5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2500" b="1" dirty="0">
                <a:latin typeface="Arial" panose="020B0604020202020204" pitchFamily="34" charset="0"/>
                <a:cs typeface="Arial" panose="020B0604020202020204" pitchFamily="34" charset="0"/>
              </a:rPr>
              <a:t>movimiento parabólico </a:t>
            </a:r>
            <a:r>
              <a:rPr lang="es-MX" sz="2500" dirty="0">
                <a:latin typeface="Arial" panose="020B0604020202020204" pitchFamily="34" charset="0"/>
                <a:cs typeface="Arial" panose="020B0604020202020204" pitchFamily="34" charset="0"/>
              </a:rPr>
              <a:t>resulta de la composición de un avance </a:t>
            </a:r>
            <a:r>
              <a:rPr lang="es-MX" sz="2500" b="1" dirty="0">
                <a:latin typeface="Arial" panose="020B0604020202020204" pitchFamily="34" charset="0"/>
                <a:cs typeface="Arial" panose="020B0604020202020204" pitchFamily="34" charset="0"/>
              </a:rPr>
              <a:t>horizontal rectilíneo uniforme</a:t>
            </a:r>
            <a:r>
              <a:rPr lang="es-MX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(MRU) </a:t>
            </a:r>
            <a:r>
              <a:rPr lang="es-MX" sz="2500" dirty="0">
                <a:latin typeface="Arial" panose="020B0604020202020204" pitchFamily="34" charset="0"/>
                <a:cs typeface="Arial" panose="020B0604020202020204" pitchFamily="34" charset="0"/>
              </a:rPr>
              <a:t>y de un movimiento </a:t>
            </a:r>
            <a:r>
              <a:rPr lang="es-MX" sz="2500" b="1" dirty="0">
                <a:latin typeface="Arial" panose="020B0604020202020204" pitchFamily="34" charset="0"/>
                <a:cs typeface="Arial" panose="020B0604020202020204" pitchFamily="34" charset="0"/>
              </a:rPr>
              <a:t>vertical rectilíneo uniformemente acelerado </a:t>
            </a:r>
            <a:r>
              <a:rPr lang="es-MX" sz="2500" dirty="0">
                <a:latin typeface="Arial" panose="020B0604020202020204" pitchFamily="34" charset="0"/>
                <a:cs typeface="Arial" panose="020B0604020202020204" pitchFamily="34" charset="0"/>
              </a:rPr>
              <a:t>hacia abajo </a:t>
            </a:r>
            <a:r>
              <a:rPr lang="es-MX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(MRUV) </a:t>
            </a:r>
            <a:r>
              <a:rPr lang="es-MX" sz="2500" dirty="0">
                <a:latin typeface="Arial" panose="020B0604020202020204" pitchFamily="34" charset="0"/>
                <a:cs typeface="Arial" panose="020B0604020202020204" pitchFamily="34" charset="0"/>
              </a:rPr>
              <a:t>por la acción de la gravedad.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327AE2-0CFE-A0EB-BD58-60A67AEA4D9C}"/>
              </a:ext>
            </a:extLst>
          </p:cNvPr>
          <p:cNvSpPr txBox="1">
            <a:spLocks/>
          </p:cNvSpPr>
          <p:nvPr/>
        </p:nvSpPr>
        <p:spPr>
          <a:xfrm>
            <a:off x="1776248" y="332656"/>
            <a:ext cx="8639503" cy="802493"/>
          </a:xfrm>
          <a:prstGeom prst="rect">
            <a:avLst/>
          </a:prstGeom>
          <a:solidFill>
            <a:srgbClr val="C00000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>
                <a:latin typeface="Arial" pitchFamily="34" charset="0"/>
                <a:cs typeface="Arial" pitchFamily="34" charset="0"/>
              </a:rPr>
              <a:t>  </a:t>
            </a:r>
            <a:r>
              <a:rPr lang="es-MX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Movimiento Parabólico </a:t>
            </a:r>
            <a:endParaRPr lang="es-PE" sz="2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Line 2">
            <a:extLst>
              <a:ext uri="{FF2B5EF4-FFF2-40B4-BE49-F238E27FC236}">
                <a16:creationId xmlns:a16="http://schemas.microsoft.com/office/drawing/2014/main" id="{663766FC-2CBF-CFFA-7BC8-7B5FCC477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4263" y="1697355"/>
            <a:ext cx="11113" cy="2433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75" name="Line 3">
            <a:extLst>
              <a:ext uri="{FF2B5EF4-FFF2-40B4-BE49-F238E27FC236}">
                <a16:creationId xmlns:a16="http://schemas.microsoft.com/office/drawing/2014/main" id="{BDB0BF08-879E-8D38-E2AE-EA76539A3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4148455"/>
            <a:ext cx="7086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76" name="Freeform 8">
            <a:extLst>
              <a:ext uri="{FF2B5EF4-FFF2-40B4-BE49-F238E27FC236}">
                <a16:creationId xmlns:a16="http://schemas.microsoft.com/office/drawing/2014/main" id="{E529F083-6CB4-37B3-4072-483C4B2F5F36}"/>
              </a:ext>
            </a:extLst>
          </p:cNvPr>
          <p:cNvSpPr>
            <a:spLocks/>
          </p:cNvSpPr>
          <p:nvPr/>
        </p:nvSpPr>
        <p:spPr bwMode="auto">
          <a:xfrm>
            <a:off x="6164263" y="2306955"/>
            <a:ext cx="4419600" cy="1841500"/>
          </a:xfrm>
          <a:custGeom>
            <a:avLst/>
            <a:gdLst>
              <a:gd name="T0" fmla="*/ 0 w 2784"/>
              <a:gd name="T1" fmla="*/ 536 h 1160"/>
              <a:gd name="T2" fmla="*/ 1296 w 2784"/>
              <a:gd name="T3" fmla="*/ 104 h 1160"/>
              <a:gd name="T4" fmla="*/ 2784 w 2784"/>
              <a:gd name="T5" fmla="*/ 1160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84" h="1160">
                <a:moveTo>
                  <a:pt x="0" y="536"/>
                </a:moveTo>
                <a:cubicBezTo>
                  <a:pt x="416" y="268"/>
                  <a:pt x="832" y="0"/>
                  <a:pt x="1296" y="104"/>
                </a:cubicBezTo>
                <a:cubicBezTo>
                  <a:pt x="1760" y="208"/>
                  <a:pt x="2272" y="684"/>
                  <a:pt x="2784" y="1160"/>
                </a:cubicBezTo>
              </a:path>
            </a:pathLst>
          </a:custGeom>
          <a:noFill/>
          <a:ln w="19050" cap="flat" cmpd="sng">
            <a:solidFill>
              <a:srgbClr val="0066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77" name="Line 10">
            <a:extLst>
              <a:ext uri="{FF2B5EF4-FFF2-40B4-BE49-F238E27FC236}">
                <a16:creationId xmlns:a16="http://schemas.microsoft.com/office/drawing/2014/main" id="{BB186AB9-A545-65AB-D3DA-1815EAFF3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6863" y="2472055"/>
            <a:ext cx="0" cy="1676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78" name="Line 12">
            <a:extLst>
              <a:ext uri="{FF2B5EF4-FFF2-40B4-BE49-F238E27FC236}">
                <a16:creationId xmlns:a16="http://schemas.microsoft.com/office/drawing/2014/main" id="{FD6BC2A0-108F-285E-6451-63FEE052AC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4263" y="2624455"/>
            <a:ext cx="685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79" name="Text Box 17">
            <a:extLst>
              <a:ext uri="{FF2B5EF4-FFF2-40B4-BE49-F238E27FC236}">
                <a16:creationId xmlns:a16="http://schemas.microsoft.com/office/drawing/2014/main" id="{CEA536AD-939A-140B-F6F4-9CFB62316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863" y="224345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s-ES_tradnl" altLang="es-PE" b="1"/>
              <a:t>V</a:t>
            </a:r>
            <a:r>
              <a:rPr lang="es-ES_tradnl" altLang="es-PE" baseline="-25000"/>
              <a:t>0</a:t>
            </a:r>
            <a:endParaRPr lang="es-ES" altLang="es-PE"/>
          </a:p>
        </p:txBody>
      </p:sp>
      <p:sp>
        <p:nvSpPr>
          <p:cNvPr id="80" name="Text Box 20">
            <a:extLst>
              <a:ext uri="{FF2B5EF4-FFF2-40B4-BE49-F238E27FC236}">
                <a16:creationId xmlns:a16="http://schemas.microsoft.com/office/drawing/2014/main" id="{4805B004-170C-2000-804E-8AE9C4A37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4063" y="201485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s-ES_tradnl" altLang="es-PE"/>
              <a:t>V</a:t>
            </a:r>
            <a:r>
              <a:rPr lang="es-ES_tradnl" altLang="es-PE" baseline="-25000"/>
              <a:t>0x</a:t>
            </a:r>
            <a:endParaRPr lang="es-ES" altLang="es-PE"/>
          </a:p>
        </p:txBody>
      </p:sp>
      <p:sp>
        <p:nvSpPr>
          <p:cNvPr id="81" name="Text Box 21">
            <a:extLst>
              <a:ext uri="{FF2B5EF4-FFF2-40B4-BE49-F238E27FC236}">
                <a16:creationId xmlns:a16="http://schemas.microsoft.com/office/drawing/2014/main" id="{81855B2F-2BE9-D1BE-A57F-94A3D67EF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315785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s-ES_tradnl" altLang="es-PE"/>
              <a:t>y</a:t>
            </a:r>
            <a:r>
              <a:rPr lang="es-ES_tradnl" altLang="es-PE" baseline="-25000"/>
              <a:t>max</a:t>
            </a:r>
            <a:endParaRPr lang="es-ES" altLang="es-PE"/>
          </a:p>
        </p:txBody>
      </p:sp>
      <p:sp>
        <p:nvSpPr>
          <p:cNvPr id="82" name="Text Box 23">
            <a:extLst>
              <a:ext uri="{FF2B5EF4-FFF2-40B4-BE49-F238E27FC236}">
                <a16:creationId xmlns:a16="http://schemas.microsoft.com/office/drawing/2014/main" id="{3DC71DE0-CEE4-19A1-4CE6-F0DE338C1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8169" y="4052154"/>
            <a:ext cx="3690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s-ES_tradnl" altLang="es-PE" sz="2400" b="1" dirty="0"/>
              <a:t>x</a:t>
            </a:r>
            <a:endParaRPr lang="es-ES" altLang="es-PE" sz="2400" b="1" dirty="0"/>
          </a:p>
        </p:txBody>
      </p:sp>
      <p:sp>
        <p:nvSpPr>
          <p:cNvPr id="83" name="Line 24">
            <a:extLst>
              <a:ext uri="{FF2B5EF4-FFF2-40B4-BE49-F238E27FC236}">
                <a16:creationId xmlns:a16="http://schemas.microsoft.com/office/drawing/2014/main" id="{CEAC3039-6B8D-355D-EA90-BDA4BE721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4263" y="3157855"/>
            <a:ext cx="914400" cy="0"/>
          </a:xfrm>
          <a:prstGeom prst="line">
            <a:avLst/>
          </a:prstGeom>
          <a:noFill/>
          <a:ln w="19050">
            <a:solidFill>
              <a:srgbClr val="906D5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4" name="Line 25">
            <a:extLst>
              <a:ext uri="{FF2B5EF4-FFF2-40B4-BE49-F238E27FC236}">
                <a16:creationId xmlns:a16="http://schemas.microsoft.com/office/drawing/2014/main" id="{0FA0CA63-C200-B1CB-ED8D-99132AFF0C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0063" y="2624455"/>
            <a:ext cx="0" cy="533400"/>
          </a:xfrm>
          <a:prstGeom prst="line">
            <a:avLst/>
          </a:prstGeom>
          <a:noFill/>
          <a:ln w="9525" cap="rnd">
            <a:solidFill>
              <a:srgbClr val="906D58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5" name="Text Box 26">
            <a:extLst>
              <a:ext uri="{FF2B5EF4-FFF2-40B4-BE49-F238E27FC236}">
                <a16:creationId xmlns:a16="http://schemas.microsoft.com/office/drawing/2014/main" id="{DD3817A1-A66D-7D2F-9022-C0684029A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713" y="313880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s-ES_tradnl" altLang="es-PE"/>
              <a:t>V</a:t>
            </a:r>
            <a:r>
              <a:rPr lang="es-ES_tradnl" altLang="es-PE" baseline="-25000"/>
              <a:t>0x</a:t>
            </a:r>
            <a:endParaRPr lang="es-ES" altLang="es-PE"/>
          </a:p>
        </p:txBody>
      </p:sp>
      <p:sp>
        <p:nvSpPr>
          <p:cNvPr id="86" name="Line 27">
            <a:extLst>
              <a:ext uri="{FF2B5EF4-FFF2-40B4-BE49-F238E27FC236}">
                <a16:creationId xmlns:a16="http://schemas.microsoft.com/office/drawing/2014/main" id="{55B40782-D71B-751D-477B-06B2B57A85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64263" y="2624455"/>
            <a:ext cx="685800" cy="0"/>
          </a:xfrm>
          <a:prstGeom prst="line">
            <a:avLst/>
          </a:prstGeom>
          <a:noFill/>
          <a:ln w="9525" cap="rnd">
            <a:solidFill>
              <a:srgbClr val="906D58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7" name="Text Box 28">
            <a:extLst>
              <a:ext uri="{FF2B5EF4-FFF2-40B4-BE49-F238E27FC236}">
                <a16:creationId xmlns:a16="http://schemas.microsoft.com/office/drawing/2014/main" id="{3FC4172B-E2BE-4236-636B-3FF4FC73A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863" y="264350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s-ES_tradnl" altLang="es-PE"/>
              <a:t>V</a:t>
            </a:r>
            <a:r>
              <a:rPr lang="es-ES_tradnl" altLang="es-PE" baseline="-25000"/>
              <a:t>0y</a:t>
            </a:r>
            <a:endParaRPr lang="es-ES" altLang="es-PE"/>
          </a:p>
        </p:txBody>
      </p:sp>
      <p:sp>
        <p:nvSpPr>
          <p:cNvPr id="88" name="Text Box 29">
            <a:extLst>
              <a:ext uri="{FF2B5EF4-FFF2-40B4-BE49-F238E27FC236}">
                <a16:creationId xmlns:a16="http://schemas.microsoft.com/office/drawing/2014/main" id="{D3A44B5A-8FFF-1FA1-894D-22DAD2BDA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285305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s-ES" altLang="es-PE">
                <a:sym typeface="Symbol" panose="05050102010706020507" pitchFamily="18" charset="2"/>
              </a:rPr>
              <a:t></a:t>
            </a:r>
            <a:endParaRPr lang="es-ES" altLang="es-PE"/>
          </a:p>
        </p:txBody>
      </p:sp>
      <p:sp>
        <p:nvSpPr>
          <p:cNvPr id="89" name="Line 30">
            <a:extLst>
              <a:ext uri="{FF2B5EF4-FFF2-40B4-BE49-F238E27FC236}">
                <a16:creationId xmlns:a16="http://schemas.microsoft.com/office/drawing/2014/main" id="{5007FA91-94E3-1B26-1DD4-AFDFCA2B47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338" y="1771968"/>
            <a:ext cx="0" cy="449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0" name="Line 31">
            <a:extLst>
              <a:ext uri="{FF2B5EF4-FFF2-40B4-BE49-F238E27FC236}">
                <a16:creationId xmlns:a16="http://schemas.microsoft.com/office/drawing/2014/main" id="{6E4BE380-81E7-5195-F62A-27F2EBF16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7163" y="3127693"/>
            <a:ext cx="4314825" cy="71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1" name="Text Box 32">
            <a:extLst>
              <a:ext uri="{FF2B5EF4-FFF2-40B4-BE49-F238E27FC236}">
                <a16:creationId xmlns:a16="http://schemas.microsoft.com/office/drawing/2014/main" id="{561796F1-F216-0E80-F87D-898E1B7DF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6938" y="409289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s-ES_tradnl" altLang="es-PE"/>
              <a:t>x</a:t>
            </a:r>
            <a:r>
              <a:rPr lang="es-ES_tradnl" altLang="es-PE" baseline="-25000"/>
              <a:t>0</a:t>
            </a:r>
            <a:endParaRPr lang="es-ES" altLang="es-PE"/>
          </a:p>
        </p:txBody>
      </p:sp>
      <p:sp>
        <p:nvSpPr>
          <p:cNvPr id="92" name="Text Box 33">
            <a:extLst>
              <a:ext uri="{FF2B5EF4-FFF2-40B4-BE49-F238E27FC236}">
                <a16:creationId xmlns:a16="http://schemas.microsoft.com/office/drawing/2014/main" id="{FA033905-6C9B-F1A9-D400-C2AAEAE4F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913" y="284829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s-ES_tradnl" altLang="es-PE"/>
              <a:t>y</a:t>
            </a:r>
            <a:r>
              <a:rPr lang="es-ES_tradnl" altLang="es-PE" baseline="-25000"/>
              <a:t>0</a:t>
            </a:r>
            <a:endParaRPr lang="es-ES" altLang="es-PE"/>
          </a:p>
        </p:txBody>
      </p:sp>
      <p:sp>
        <p:nvSpPr>
          <p:cNvPr id="93" name="Text Box 34">
            <a:extLst>
              <a:ext uri="{FF2B5EF4-FFF2-40B4-BE49-F238E27FC236}">
                <a16:creationId xmlns:a16="http://schemas.microsoft.com/office/drawing/2014/main" id="{DA1F65D1-C01E-7C4C-0A31-2A942727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045" y="1723697"/>
            <a:ext cx="41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altLang="es-PE" sz="2400" b="1" dirty="0"/>
              <a:t>y</a:t>
            </a:r>
            <a:endParaRPr lang="es-ES" altLang="es-PE" sz="2400" b="1" dirty="0"/>
          </a:p>
        </p:txBody>
      </p:sp>
      <p:sp>
        <p:nvSpPr>
          <p:cNvPr id="96" name="Line 37">
            <a:extLst>
              <a:ext uri="{FF2B5EF4-FFF2-40B4-BE49-F238E27FC236}">
                <a16:creationId xmlns:a16="http://schemas.microsoft.com/office/drawing/2014/main" id="{0982C8D5-AF71-C8B1-DC6F-CA9E1B9DB5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75376" y="2564130"/>
            <a:ext cx="0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7" name="Line 38">
            <a:extLst>
              <a:ext uri="{FF2B5EF4-FFF2-40B4-BE49-F238E27FC236}">
                <a16:creationId xmlns:a16="http://schemas.microsoft.com/office/drawing/2014/main" id="{8A2091F2-329D-9C02-9013-627CFB61E7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5376" y="3140393"/>
            <a:ext cx="6492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7DA870E-60A2-5F4E-E20E-BAE59E4415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4163" y="2419668"/>
            <a:ext cx="6492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1" name="Line 42">
            <a:extLst>
              <a:ext uri="{FF2B5EF4-FFF2-40B4-BE49-F238E27FC236}">
                <a16:creationId xmlns:a16="http://schemas.microsoft.com/office/drawing/2014/main" id="{54528A20-79B1-EBF9-4BA9-691B548342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93313" y="3572193"/>
            <a:ext cx="6492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EF41C00-0C95-0926-D75A-2FB9D6BA266E}"/>
              </a:ext>
            </a:extLst>
          </p:cNvPr>
          <p:cNvGrpSpPr/>
          <p:nvPr/>
        </p:nvGrpSpPr>
        <p:grpSpPr>
          <a:xfrm>
            <a:off x="5719764" y="4740593"/>
            <a:ext cx="5580308" cy="1099482"/>
            <a:chOff x="5976938" y="4719890"/>
            <a:chExt cx="5580308" cy="1099482"/>
          </a:xfrm>
        </p:grpSpPr>
        <p:sp>
          <p:nvSpPr>
            <p:cNvPr id="94" name="Text Box 35">
              <a:extLst>
                <a:ext uri="{FF2B5EF4-FFF2-40B4-BE49-F238E27FC236}">
                  <a16:creationId xmlns:a16="http://schemas.microsoft.com/office/drawing/2014/main" id="{78070D0E-F184-DC95-0DCF-3774C49390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96659" y="4719890"/>
              <a:ext cx="216058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s-ES_tradnl" altLang="es-PE" sz="2800" b="1" dirty="0">
                  <a:solidFill>
                    <a:srgbClr val="C00000"/>
                  </a:solidFill>
                </a:rPr>
                <a:t>V</a:t>
              </a:r>
              <a:r>
                <a:rPr lang="es-ES_tradnl" altLang="es-PE" sz="2800" b="1" baseline="-25000" dirty="0">
                  <a:solidFill>
                    <a:srgbClr val="C00000"/>
                  </a:solidFill>
                </a:rPr>
                <a:t>0x </a:t>
              </a:r>
              <a:r>
                <a:rPr lang="es-ES_tradnl" altLang="es-PE" sz="2800" b="1" dirty="0">
                  <a:solidFill>
                    <a:srgbClr val="C00000"/>
                  </a:solidFill>
                </a:rPr>
                <a:t>= V</a:t>
              </a:r>
              <a:r>
                <a:rPr lang="es-ES_tradnl" altLang="es-PE" sz="2800" b="1" baseline="-25000" dirty="0">
                  <a:solidFill>
                    <a:srgbClr val="C00000"/>
                  </a:solidFill>
                </a:rPr>
                <a:t>0 </a:t>
              </a:r>
              <a:r>
                <a:rPr lang="es-ES_tradnl" altLang="es-PE" sz="2800" b="1" dirty="0">
                  <a:solidFill>
                    <a:srgbClr val="C00000"/>
                  </a:solidFill>
                </a:rPr>
                <a:t>cos</a:t>
              </a:r>
              <a:r>
                <a:rPr lang="es-ES" altLang="es-PE" sz="2800" b="1" dirty="0">
                  <a:solidFill>
                    <a:srgbClr val="C00000"/>
                  </a:solidFill>
                  <a:sym typeface="Symbol" panose="05050102010706020507" pitchFamily="18" charset="2"/>
                </a:rPr>
                <a:t></a:t>
              </a:r>
            </a:p>
          </p:txBody>
        </p:sp>
        <p:sp>
          <p:nvSpPr>
            <p:cNvPr id="95" name="Text Box 36">
              <a:extLst>
                <a:ext uri="{FF2B5EF4-FFF2-40B4-BE49-F238E27FC236}">
                  <a16:creationId xmlns:a16="http://schemas.microsoft.com/office/drawing/2014/main" id="{B9D63457-A3D1-25FA-A32F-A132E6CCF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96659" y="5230669"/>
              <a:ext cx="216058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s-ES_tradnl" altLang="es-PE" sz="2800" b="1" dirty="0">
                  <a:solidFill>
                    <a:srgbClr val="C00000"/>
                  </a:solidFill>
                </a:rPr>
                <a:t>V</a:t>
              </a:r>
              <a:r>
                <a:rPr lang="es-ES_tradnl" altLang="es-PE" sz="2800" b="1" baseline="-25000" dirty="0">
                  <a:solidFill>
                    <a:srgbClr val="C00000"/>
                  </a:solidFill>
                </a:rPr>
                <a:t>0y </a:t>
              </a:r>
              <a:r>
                <a:rPr lang="es-ES_tradnl" altLang="es-PE" sz="2800" b="1" dirty="0">
                  <a:solidFill>
                    <a:srgbClr val="C00000"/>
                  </a:solidFill>
                </a:rPr>
                <a:t>= V</a:t>
              </a:r>
              <a:r>
                <a:rPr lang="es-ES_tradnl" altLang="es-PE" sz="2800" b="1" baseline="-25000" dirty="0">
                  <a:solidFill>
                    <a:srgbClr val="C00000"/>
                  </a:solidFill>
                </a:rPr>
                <a:t>0 </a:t>
              </a:r>
              <a:r>
                <a:rPr lang="es-ES_tradnl" altLang="es-PE" sz="2800" b="1" dirty="0">
                  <a:solidFill>
                    <a:srgbClr val="C00000"/>
                  </a:solidFill>
                </a:rPr>
                <a:t>sen</a:t>
              </a:r>
              <a:r>
                <a:rPr lang="es-ES" altLang="es-PE" sz="2800" b="1" dirty="0">
                  <a:solidFill>
                    <a:srgbClr val="C00000"/>
                  </a:solidFill>
                  <a:sym typeface="Symbol" panose="05050102010706020507" pitchFamily="18" charset="2"/>
                </a:rPr>
                <a:t></a:t>
              </a:r>
            </a:p>
          </p:txBody>
        </p:sp>
        <p:sp>
          <p:nvSpPr>
            <p:cNvPr id="98" name="Line 39">
              <a:extLst>
                <a:ext uri="{FF2B5EF4-FFF2-40B4-BE49-F238E27FC236}">
                  <a16:creationId xmlns:a16="http://schemas.microsoft.com/office/drawing/2014/main" id="{D9B878F9-0585-C06A-8B8A-3778A8B3C4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002933" y="5243110"/>
              <a:ext cx="0" cy="5762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" name="Line 40">
              <a:extLst>
                <a:ext uri="{FF2B5EF4-FFF2-40B4-BE49-F238E27FC236}">
                  <a16:creationId xmlns:a16="http://schemas.microsoft.com/office/drawing/2014/main" id="{41142A7A-A88B-E64E-567F-6915B04720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20221" y="5073937"/>
              <a:ext cx="649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D8298D2C-D0C7-04D2-8A3D-9E7736F0ED78}"/>
                </a:ext>
              </a:extLst>
            </p:cNvPr>
            <p:cNvSpPr txBox="1"/>
            <p:nvPr/>
          </p:nvSpPr>
          <p:spPr>
            <a:xfrm>
              <a:off x="5976938" y="4892477"/>
              <a:ext cx="27751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Componente horizontal</a:t>
              </a:r>
              <a:endParaRPr lang="es-PE" dirty="0">
                <a:solidFill>
                  <a:srgbClr val="0070C0"/>
                </a:solidFill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98DA900-06B8-9D18-F57A-0D5FB9400091}"/>
                </a:ext>
              </a:extLst>
            </p:cNvPr>
            <p:cNvSpPr txBox="1"/>
            <p:nvPr/>
          </p:nvSpPr>
          <p:spPr>
            <a:xfrm>
              <a:off x="6007003" y="5364758"/>
              <a:ext cx="27751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Componente vertical</a:t>
              </a:r>
              <a:endParaRPr lang="es-P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6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84A4F41-1AD9-6559-77C1-5AF487BB3ACF}"/>
              </a:ext>
            </a:extLst>
          </p:cNvPr>
          <p:cNvSpPr txBox="1"/>
          <p:nvPr/>
        </p:nvSpPr>
        <p:spPr>
          <a:xfrm>
            <a:off x="420843" y="1501511"/>
            <a:ext cx="1997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Ejemplo 5</a:t>
            </a:r>
            <a:endParaRPr lang="es-PE" sz="2800" b="1" dirty="0">
              <a:solidFill>
                <a:srgbClr val="AD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973E54-67D9-A7F1-1E30-CECFE9588E3C}"/>
              </a:ext>
            </a:extLst>
          </p:cNvPr>
          <p:cNvSpPr txBox="1"/>
          <p:nvPr/>
        </p:nvSpPr>
        <p:spPr>
          <a:xfrm>
            <a:off x="420843" y="1992853"/>
            <a:ext cx="45181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Desde un punto de coordenadas (0, 0) se dispara una partícula con una velocidad de magnitud 30 m/s y un ángulo de 30° con la horizontal. Hallar la posición P de la partícula a los 2 segundos.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B7B601-104B-4C54-3D8C-1B89FED13794}"/>
              </a:ext>
            </a:extLst>
          </p:cNvPr>
          <p:cNvSpPr txBox="1"/>
          <p:nvPr/>
        </p:nvSpPr>
        <p:spPr>
          <a:xfrm>
            <a:off x="284991" y="3928622"/>
            <a:ext cx="2880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 horizontal:</a:t>
            </a:r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B9A4A5-1916-2D12-A640-E2CC8D6FC3D2}"/>
              </a:ext>
            </a:extLst>
          </p:cNvPr>
          <p:cNvSpPr txBox="1"/>
          <p:nvPr/>
        </p:nvSpPr>
        <p:spPr>
          <a:xfrm>
            <a:off x="3171331" y="3928622"/>
            <a:ext cx="2675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 vertical:</a:t>
            </a:r>
            <a:endParaRPr lang="es-PE" b="1" dirty="0">
              <a:solidFill>
                <a:srgbClr val="0070C0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83338BA-23AF-1B22-14AB-89101B734763}"/>
              </a:ext>
            </a:extLst>
          </p:cNvPr>
          <p:cNvGrpSpPr/>
          <p:nvPr/>
        </p:nvGrpSpPr>
        <p:grpSpPr>
          <a:xfrm>
            <a:off x="5969273" y="3963930"/>
            <a:ext cx="2666578" cy="1782321"/>
            <a:chOff x="5956789" y="1794054"/>
            <a:chExt cx="2666578" cy="1782321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EEA0C01-CD1B-6E1B-BDEF-B276C0884AB8}"/>
                </a:ext>
              </a:extLst>
            </p:cNvPr>
            <p:cNvSpPr txBox="1"/>
            <p:nvPr/>
          </p:nvSpPr>
          <p:spPr>
            <a:xfrm>
              <a:off x="5956789" y="1794054"/>
              <a:ext cx="26665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Coordenada X (MRU):</a:t>
              </a:r>
              <a:endParaRPr lang="es-PE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A53F0C15-BFA0-4D9D-85A8-C6EDDE6EC1BA}"/>
                    </a:ext>
                  </a:extLst>
                </p:cNvPr>
                <p:cNvSpPr txBox="1"/>
                <p:nvPr/>
              </p:nvSpPr>
              <p:spPr>
                <a:xfrm>
                  <a:off x="6010335" y="2259228"/>
                  <a:ext cx="193850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s-419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P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419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419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419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s-419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s-419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s-419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s-PE" sz="200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A53F0C15-BFA0-4D9D-85A8-C6EDDE6EC1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0335" y="2259228"/>
                  <a:ext cx="1938501" cy="400110"/>
                </a:xfrm>
                <a:prstGeom prst="rect">
                  <a:avLst/>
                </a:prstGeom>
                <a:blipFill>
                  <a:blip r:embed="rId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EB8EBA8D-0D99-D3FB-63EA-CBB01D53E059}"/>
                    </a:ext>
                  </a:extLst>
                </p:cNvPr>
                <p:cNvSpPr txBox="1"/>
                <p:nvPr/>
              </p:nvSpPr>
              <p:spPr>
                <a:xfrm>
                  <a:off x="6024290" y="2701101"/>
                  <a:ext cx="212000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s-419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=0+25.98∙2</m:t>
                        </m:r>
                      </m:oMath>
                    </m:oMathPara>
                  </a14:m>
                  <a:endParaRPr lang="es-PE" sz="2000" dirty="0"/>
                </a:p>
              </p:txBody>
            </p:sp>
          </mc:Choice>
          <mc:Fallback xmlns="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EB8EBA8D-0D99-D3FB-63EA-CBB01D53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290" y="2701101"/>
                  <a:ext cx="2120001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E2B8554C-2695-7913-503B-98B7F5E038C9}"/>
                    </a:ext>
                  </a:extLst>
                </p:cNvPr>
                <p:cNvSpPr txBox="1"/>
                <p:nvPr/>
              </p:nvSpPr>
              <p:spPr>
                <a:xfrm>
                  <a:off x="6010335" y="3176265"/>
                  <a:ext cx="17519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s-419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419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𝟓𝟏</m:t>
                        </m:r>
                        <m:r>
                          <a:rPr lang="es-419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419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𝟗𝟔</m:t>
                        </m:r>
                        <m:r>
                          <a:rPr lang="es-419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419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s-PE" sz="2000" b="1" dirty="0"/>
                </a:p>
              </p:txBody>
            </p:sp>
          </mc:Choice>
          <mc:Fallback xmlns="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E2B8554C-2695-7913-503B-98B7F5E03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0335" y="3176265"/>
                  <a:ext cx="1751943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838D784-57BB-3A86-4673-53D777D74AA4}"/>
              </a:ext>
            </a:extLst>
          </p:cNvPr>
          <p:cNvGrpSpPr/>
          <p:nvPr/>
        </p:nvGrpSpPr>
        <p:grpSpPr>
          <a:xfrm>
            <a:off x="8224409" y="2249538"/>
            <a:ext cx="4029531" cy="2358923"/>
            <a:chOff x="8056389" y="1909616"/>
            <a:chExt cx="4029531" cy="235892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8894D021-E4EF-B91D-EE52-00B23CBFAA83}"/>
                </a:ext>
              </a:extLst>
            </p:cNvPr>
            <p:cNvSpPr txBox="1"/>
            <p:nvPr/>
          </p:nvSpPr>
          <p:spPr>
            <a:xfrm>
              <a:off x="8616716" y="1909616"/>
              <a:ext cx="26665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Coordenada Y (MRUV):</a:t>
              </a:r>
              <a:endParaRPr lang="es-PE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6E8C6ED0-08CD-75D5-2DB7-BAAFC84FA8C6}"/>
                    </a:ext>
                  </a:extLst>
                </p:cNvPr>
                <p:cNvSpPr txBox="1"/>
                <p:nvPr/>
              </p:nvSpPr>
              <p:spPr>
                <a:xfrm>
                  <a:off x="8509221" y="2201501"/>
                  <a:ext cx="3259920" cy="6685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sz="200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s-P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P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s-419" sz="20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s-419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P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s-P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s-PE" sz="2000" dirty="0"/>
                </a:p>
              </p:txBody>
            </p:sp>
          </mc:Choice>
          <mc:Fallback xmlns="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6E8C6ED0-08CD-75D5-2DB7-BAAFC84FA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221" y="2201501"/>
                  <a:ext cx="3259920" cy="6685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1E6184BD-29B2-0E2D-88AA-B3DF5997BFAB}"/>
                    </a:ext>
                  </a:extLst>
                </p:cNvPr>
                <p:cNvSpPr txBox="1"/>
                <p:nvPr/>
              </p:nvSpPr>
              <p:spPr>
                <a:xfrm>
                  <a:off x="8614700" y="2799472"/>
                  <a:ext cx="3471220" cy="6685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sz="200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419" sz="20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15</m:t>
                        </m:r>
                        <m:r>
                          <a:rPr lang="es-419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2−</m:t>
                        </m:r>
                        <m:f>
                          <m:fPr>
                            <m:ctrlPr>
                              <a:rPr lang="es-P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(10)</m:t>
                        </m:r>
                        <m:sSup>
                          <m:sSupPr>
                            <m:ctrlPr>
                              <a:rPr lang="es-PE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s-419" sz="20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(2)</m:t>
                            </m:r>
                          </m:e>
                          <m:sup>
                            <m:r>
                              <a:rPr lang="es-419" sz="2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s-PE" sz="2000" dirty="0"/>
                </a:p>
              </p:txBody>
            </p:sp>
          </mc:Choice>
          <mc:Fallback xmlns="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1E6184BD-29B2-0E2D-88AA-B3DF5997B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4700" y="2799472"/>
                  <a:ext cx="3471220" cy="6685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21495C2F-3244-432E-F9DB-CC25132E354E}"/>
                    </a:ext>
                  </a:extLst>
                </p:cNvPr>
                <p:cNvSpPr txBox="1"/>
                <p:nvPr/>
              </p:nvSpPr>
              <p:spPr>
                <a:xfrm>
                  <a:off x="8056389" y="3457784"/>
                  <a:ext cx="325992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sz="200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419" sz="20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s-419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s-419" sz="20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419" sz="20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20</m:t>
                        </m:r>
                      </m:oMath>
                    </m:oMathPara>
                  </a14:m>
                  <a:endParaRPr lang="es-PE" sz="2000" dirty="0"/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21495C2F-3244-432E-F9DB-CC25132E3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6389" y="3457784"/>
                  <a:ext cx="3259920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B2017FF9-E61D-07CD-5E73-DA407FC2CCD8}"/>
                    </a:ext>
                  </a:extLst>
                </p:cNvPr>
                <p:cNvSpPr txBox="1"/>
                <p:nvPr/>
              </p:nvSpPr>
              <p:spPr>
                <a:xfrm>
                  <a:off x="8653067" y="3868429"/>
                  <a:ext cx="132955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2000" b="1" i="0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𝐘</m:t>
                        </m:r>
                        <m:r>
                          <a:rPr lang="es-419" sz="2000" b="1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s-419" sz="2000" b="1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s-419" sz="2000" b="1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419" sz="2000" b="1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oMath>
                    </m:oMathPara>
                  </a14:m>
                  <a:endParaRPr lang="es-PE" sz="2000" b="1" dirty="0"/>
                </a:p>
              </p:txBody>
            </p:sp>
          </mc:Choice>
          <mc:Fallback xmlns=""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B2017FF9-E61D-07CD-5E73-DA407FC2C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067" y="3868429"/>
                  <a:ext cx="1329559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84C011E-8381-5176-8B94-764C49EFF39F}"/>
              </a:ext>
            </a:extLst>
          </p:cNvPr>
          <p:cNvGrpSpPr/>
          <p:nvPr/>
        </p:nvGrpSpPr>
        <p:grpSpPr>
          <a:xfrm>
            <a:off x="8894196" y="4728969"/>
            <a:ext cx="2416398" cy="967908"/>
            <a:chOff x="5424819" y="5033738"/>
            <a:chExt cx="2416398" cy="967908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B75BE07A-A720-CA8B-EAE3-36B4C88B1FF1}"/>
                </a:ext>
              </a:extLst>
            </p:cNvPr>
            <p:cNvSpPr txBox="1"/>
            <p:nvPr/>
          </p:nvSpPr>
          <p:spPr>
            <a:xfrm>
              <a:off x="5424819" y="5033738"/>
              <a:ext cx="24163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dirty="0">
                  <a:latin typeface="Arial" panose="020B0604020202020204" pitchFamily="34" charset="0"/>
                  <a:cs typeface="Arial" panose="020B0604020202020204" pitchFamily="34" charset="0"/>
                </a:rPr>
                <a:t>Luego, la posición es:</a:t>
              </a:r>
              <a:endParaRPr lang="es-P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A328DE6-96C5-7C43-ACDA-DCB85B6F8670}"/>
                    </a:ext>
                  </a:extLst>
                </p:cNvPr>
                <p:cNvSpPr txBox="1"/>
                <p:nvPr/>
              </p:nvSpPr>
              <p:spPr>
                <a:xfrm>
                  <a:off x="5581493" y="5632314"/>
                  <a:ext cx="1537585" cy="369332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s-419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419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𝟓𝟏</m:t>
                        </m:r>
                        <m:r>
                          <a:rPr lang="es-419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419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𝟗𝟔</m:t>
                        </m:r>
                        <m:r>
                          <a:rPr lang="es-419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s-419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  <m:r>
                          <a:rPr lang="es-419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s-PE" dirty="0"/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A328DE6-96C5-7C43-ACDA-DCB85B6F8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493" y="5632314"/>
                  <a:ext cx="1537585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87" b="-11475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Movimiento Parabólico | Formulas y Ejercicios de Fisica GRATIS – 2024">
            <a:extLst>
              <a:ext uri="{FF2B5EF4-FFF2-40B4-BE49-F238E27FC236}">
                <a16:creationId xmlns:a16="http://schemas.microsoft.com/office/drawing/2014/main" id="{AB33B37A-7FE3-3673-91CF-4B6ED70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20" y="1610767"/>
            <a:ext cx="3471221" cy="21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39E38EF3-B191-91EE-3D8E-967786E66B08}"/>
                  </a:ext>
                </a:extLst>
              </p:cNvPr>
              <p:cNvSpPr txBox="1"/>
              <p:nvPr/>
            </p:nvSpPr>
            <p:spPr>
              <a:xfrm>
                <a:off x="420843" y="4542424"/>
                <a:ext cx="14879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39E38EF3-B191-91EE-3D8E-967786E6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3" y="4542424"/>
                <a:ext cx="1487908" cy="276999"/>
              </a:xfrm>
              <a:prstGeom prst="rect">
                <a:avLst/>
              </a:prstGeom>
              <a:blipFill>
                <a:blip r:embed="rId11"/>
                <a:stretch>
                  <a:fillRect l="-3279" r="-2869" b="-1521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08B6CF3-335E-5EB5-8226-24EFF4ACDAD5}"/>
                  </a:ext>
                </a:extLst>
              </p:cNvPr>
              <p:cNvSpPr txBox="1"/>
              <p:nvPr/>
            </p:nvSpPr>
            <p:spPr>
              <a:xfrm>
                <a:off x="420843" y="4994900"/>
                <a:ext cx="18846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30°</m:t>
                          </m:r>
                        </m:e>
                      </m:func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08B6CF3-335E-5EB5-8226-24EFF4AC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3" y="4994900"/>
                <a:ext cx="1884618" cy="276999"/>
              </a:xfrm>
              <a:prstGeom prst="rect">
                <a:avLst/>
              </a:prstGeom>
              <a:blipFill>
                <a:blip r:embed="rId12"/>
                <a:stretch>
                  <a:fillRect l="-2265" r="-2913" b="-1521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75ECE62-C971-EC8A-1721-6306A0EEB0BF}"/>
                  </a:ext>
                </a:extLst>
              </p:cNvPr>
              <p:cNvSpPr txBox="1"/>
              <p:nvPr/>
            </p:nvSpPr>
            <p:spPr>
              <a:xfrm>
                <a:off x="473709" y="5419878"/>
                <a:ext cx="1814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s-PE" b="1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75ECE62-C971-EC8A-1721-6306A0EEB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09" y="5419878"/>
                <a:ext cx="1814856" cy="276999"/>
              </a:xfrm>
              <a:prstGeom prst="rect">
                <a:avLst/>
              </a:prstGeom>
              <a:blipFill>
                <a:blip r:embed="rId13"/>
                <a:stretch>
                  <a:fillRect l="-2694" t="-2174" r="-2020" b="-326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D086F03F-5B5D-B3A6-03D8-B23D442FABF7}"/>
                  </a:ext>
                </a:extLst>
              </p:cNvPr>
              <p:cNvSpPr txBox="1"/>
              <p:nvPr/>
            </p:nvSpPr>
            <p:spPr>
              <a:xfrm>
                <a:off x="3195027" y="4479396"/>
                <a:ext cx="1495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sen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D086F03F-5B5D-B3A6-03D8-B23D442F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027" y="4479396"/>
                <a:ext cx="1495922" cy="276999"/>
              </a:xfrm>
              <a:prstGeom prst="rect">
                <a:avLst/>
              </a:prstGeom>
              <a:blipFill>
                <a:blip r:embed="rId14"/>
                <a:stretch>
                  <a:fillRect l="-3252" r="-2846" b="-1555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CF2EA4B5-B839-69AE-472C-A65F5BAAF128}"/>
                  </a:ext>
                </a:extLst>
              </p:cNvPr>
              <p:cNvSpPr txBox="1"/>
              <p:nvPr/>
            </p:nvSpPr>
            <p:spPr>
              <a:xfrm>
                <a:off x="3211264" y="4934844"/>
                <a:ext cx="18926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sen</m:t>
                          </m:r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30°</m:t>
                          </m:r>
                        </m:e>
                      </m:func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CF2EA4B5-B839-69AE-472C-A65F5BAAF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64" y="4934844"/>
                <a:ext cx="1892634" cy="276999"/>
              </a:xfrm>
              <a:prstGeom prst="rect">
                <a:avLst/>
              </a:prstGeom>
              <a:blipFill>
                <a:blip r:embed="rId15"/>
                <a:stretch>
                  <a:fillRect l="-2581" r="-2581" b="-1555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5B4FB420-3C43-05C8-8DE5-644E75B857EC}"/>
                  </a:ext>
                </a:extLst>
              </p:cNvPr>
              <p:cNvSpPr txBox="1"/>
              <p:nvPr/>
            </p:nvSpPr>
            <p:spPr>
              <a:xfrm>
                <a:off x="3250153" y="5365906"/>
                <a:ext cx="1479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s-PE" b="1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5B4FB420-3C43-05C8-8DE5-644E75B85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153" y="5365906"/>
                <a:ext cx="1479508" cy="276999"/>
              </a:xfrm>
              <a:prstGeom prst="rect">
                <a:avLst/>
              </a:prstGeom>
              <a:blipFill>
                <a:blip r:embed="rId16"/>
                <a:stretch>
                  <a:fillRect l="-3292" t="-2174" r="-2058" b="-3260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44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C15D3C-8A88-2B41-AF9B-92152F04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12" y="1836955"/>
            <a:ext cx="2430463" cy="64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9524" tIns="0" rIns="19841" bIns="0" anchor="ctr"/>
          <a:lstStyle/>
          <a:p>
            <a:pPr algn="ctr" eaLnBrk="1" hangingPunct="1">
              <a:spcBef>
                <a:spcPct val="0"/>
              </a:spcBef>
            </a:pPr>
            <a:r>
              <a:rPr lang="es-ES" sz="3000" dirty="0">
                <a:solidFill>
                  <a:srgbClr val="CC9900"/>
                </a:solidFill>
              </a:rPr>
              <a:t>OBJETIVOS</a:t>
            </a:r>
            <a:endParaRPr lang="es-PE" sz="3000" dirty="0">
              <a:solidFill>
                <a:srgbClr val="CC9900"/>
              </a:solidFill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C6439F0D-E50C-0D43-8D0D-47701CA3F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9212" y="1844452"/>
            <a:ext cx="471" cy="446529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B34A5AB2-2A0E-9D48-B21B-51D37045F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724" y="1836955"/>
            <a:ext cx="2376488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pic>
        <p:nvPicPr>
          <p:cNvPr id="1026" name="Picture 2" descr="Aula Virtual de la Escuela Militar de Chorrillos">
            <a:extLst>
              <a:ext uri="{FF2B5EF4-FFF2-40B4-BE49-F238E27FC236}">
                <a16:creationId xmlns:a16="http://schemas.microsoft.com/office/drawing/2014/main" id="{652810BD-FC77-4721-A276-3FD67672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2" y="2869035"/>
            <a:ext cx="2429980" cy="192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A3969B5-B919-426A-88A4-AE4729760788}"/>
              </a:ext>
            </a:extLst>
          </p:cNvPr>
          <p:cNvSpPr/>
          <p:nvPr/>
        </p:nvSpPr>
        <p:spPr>
          <a:xfrm>
            <a:off x="3389001" y="1565650"/>
            <a:ext cx="85604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finalizar el cadete estará en facultad de </a:t>
            </a:r>
            <a:r>
              <a:rPr lang="es-MX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describir con claridad la caída de los cuerpos explicando el uso de la aceleración de la gravedad.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7737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1664517C-4B38-FB4F-9A23-3D3F7D72E9D8}"/>
              </a:ext>
            </a:extLst>
          </p:cNvPr>
          <p:cNvSpPr txBox="1"/>
          <p:nvPr/>
        </p:nvSpPr>
        <p:spPr>
          <a:xfrm>
            <a:off x="401293" y="2114076"/>
            <a:ext cx="11562834" cy="1896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MX" sz="2500" dirty="0">
                <a:latin typeface="Arial" panose="020B0604020202020204" pitchFamily="34" charset="0"/>
                <a:cs typeface="Arial" panose="020B0604020202020204" pitchFamily="34" charset="0"/>
              </a:rPr>
              <a:t>Una pelota se lanza con una velocidad inicial de 25 m/s con un ángulo de elevación con la horizontal de 37º. Calcular el vector velocidad y los desplazamientos horizontal y vertical de la pelota a los 4 segundos del lanzamiento.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26E5297B-6C71-FE96-5567-EFDA73CDC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08" y="1531689"/>
            <a:ext cx="2028826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0070C0"/>
                </a:solidFill>
                <a:cs typeface="Times New Roman" pitchFamily="18" charset="0"/>
              </a:rPr>
              <a:t>Actividad 3:</a:t>
            </a:r>
            <a:endParaRPr lang="es-PE" sz="25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p:pic>
        <p:nvPicPr>
          <p:cNvPr id="1026" name="Picture 2" descr="Gráfica de la trayectoria de la pelota que expone la pregunta 1. | Download  Scientific Diagram">
            <a:extLst>
              <a:ext uri="{FF2B5EF4-FFF2-40B4-BE49-F238E27FC236}">
                <a16:creationId xmlns:a16="http://schemas.microsoft.com/office/drawing/2014/main" id="{EAEF01B4-420E-8087-3CDD-9DC19CCD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45" y="4227330"/>
            <a:ext cx="7764510" cy="240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99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D79362-3F0F-E6FE-CDE5-84A5F2817FA7}"/>
              </a:ext>
            </a:extLst>
          </p:cNvPr>
          <p:cNvSpPr txBox="1"/>
          <p:nvPr/>
        </p:nvSpPr>
        <p:spPr>
          <a:xfrm>
            <a:off x="518512" y="1705234"/>
            <a:ext cx="5097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Alcance y altura máxima de un proyectil lanzado </a:t>
            </a:r>
            <a:r>
              <a:rPr lang="es-ES" sz="2400" b="1" dirty="0" err="1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oblícuamente</a:t>
            </a:r>
            <a:r>
              <a:rPr lang="es-ES" sz="2400" b="1" dirty="0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:</a:t>
            </a:r>
            <a:endParaRPr lang="es-PE" sz="2400" b="1" dirty="0">
              <a:solidFill>
                <a:srgbClr val="AD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6683B36-9E52-7854-02B3-4DA7F402BA58}"/>
                  </a:ext>
                </a:extLst>
              </p:cNvPr>
              <p:cNvSpPr txBox="1"/>
              <p:nvPr/>
            </p:nvSpPr>
            <p:spPr>
              <a:xfrm>
                <a:off x="985787" y="3182997"/>
                <a:ext cx="3191899" cy="107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panose="02040503050406030204" pitchFamily="18" charset="0"/>
                                </a:rPr>
                                <m:t>sen</m:t>
                              </m:r>
                            </m:e>
                            <m:sup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6683B36-9E52-7854-02B3-4DA7F402B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87" y="3182997"/>
                <a:ext cx="3191899" cy="1074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41A5AF1-7315-2F9A-5056-E323C6E9DC9A}"/>
                  </a:ext>
                </a:extLst>
              </p:cNvPr>
              <p:cNvSpPr txBox="1"/>
              <p:nvPr/>
            </p:nvSpPr>
            <p:spPr>
              <a:xfrm>
                <a:off x="914766" y="4571611"/>
                <a:ext cx="3308534" cy="107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panose="02040503050406030204" pitchFamily="18" charset="0"/>
                            </a:rPr>
                            <m:t>sen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s-PE" sz="32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41A5AF1-7315-2F9A-5056-E323C6E9D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66" y="4571611"/>
                <a:ext cx="3308534" cy="1074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anzamiento de un proyectil">
            <a:extLst>
              <a:ext uri="{FF2B5EF4-FFF2-40B4-BE49-F238E27FC236}">
                <a16:creationId xmlns:a16="http://schemas.microsoft.com/office/drawing/2014/main" id="{9A3E76E1-EC21-9640-CA14-DF9953A5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24" y="2620631"/>
            <a:ext cx="6379270" cy="34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841AF75-AB11-9821-FFF7-6F48B1424121}"/>
              </a:ext>
            </a:extLst>
          </p:cNvPr>
          <p:cNvCxnSpPr>
            <a:cxnSpLocks/>
          </p:cNvCxnSpPr>
          <p:nvPr/>
        </p:nvCxnSpPr>
        <p:spPr>
          <a:xfrm>
            <a:off x="8371643" y="3429000"/>
            <a:ext cx="0" cy="132943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0734B5F-FA51-9847-FA31-42ECB5201F81}"/>
                  </a:ext>
                </a:extLst>
              </p:cNvPr>
              <p:cNvSpPr txBox="1"/>
              <p:nvPr/>
            </p:nvSpPr>
            <p:spPr>
              <a:xfrm>
                <a:off x="8292853" y="3979791"/>
                <a:ext cx="8600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ES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m:oMathPara>
                </a14:m>
                <a:endParaRPr lang="es-PE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0734B5F-FA51-9847-FA31-42ECB5201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53" y="3979791"/>
                <a:ext cx="8600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F4569B6-CDFC-3CCF-70D3-FD933FC363D5}"/>
              </a:ext>
            </a:extLst>
          </p:cNvPr>
          <p:cNvCxnSpPr>
            <a:cxnSpLocks/>
          </p:cNvCxnSpPr>
          <p:nvPr/>
        </p:nvCxnSpPr>
        <p:spPr>
          <a:xfrm flipV="1">
            <a:off x="6169980" y="5108873"/>
            <a:ext cx="4128117" cy="222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456C33F-1AF4-5B84-B830-A676834843F7}"/>
                  </a:ext>
                </a:extLst>
              </p:cNvPr>
              <p:cNvSpPr txBox="1"/>
              <p:nvPr/>
            </p:nvSpPr>
            <p:spPr>
              <a:xfrm>
                <a:off x="7941630" y="5148849"/>
                <a:ext cx="8600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s-ES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m:oMathPara>
                </a14:m>
                <a:endParaRPr lang="es-PE" b="1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456C33F-1AF4-5B84-B830-A6768348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630" y="5148849"/>
                <a:ext cx="86002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643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7747C4-BAC6-CD74-98D2-6C3AC3EE8A5D}"/>
              </a:ext>
            </a:extLst>
          </p:cNvPr>
          <p:cNvSpPr txBox="1"/>
          <p:nvPr/>
        </p:nvSpPr>
        <p:spPr>
          <a:xfrm>
            <a:off x="420843" y="1501511"/>
            <a:ext cx="1997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Ejemplo 6</a:t>
            </a:r>
            <a:endParaRPr lang="es-PE" sz="2800" b="1" dirty="0">
              <a:solidFill>
                <a:srgbClr val="AD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5C442AF-948A-12CA-D918-FC182D31598B}"/>
                  </a:ext>
                </a:extLst>
              </p:cNvPr>
              <p:cNvSpPr txBox="1"/>
              <p:nvPr/>
            </p:nvSpPr>
            <p:spPr>
              <a:xfrm>
                <a:off x="507552" y="2134743"/>
                <a:ext cx="4657725" cy="1877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dirty="0">
                    <a:latin typeface="Arial" panose="020B0604020202020204" pitchFamily="34" charset="0"/>
                    <a:cs typeface="Arial" panose="020B0604020202020204" pitchFamily="34" charset="0"/>
                  </a:rPr>
                  <a:t>Desde el suelo se dispara un proyectil con un ángulo de elevación de 37° y una velocidad de magnitud 15 m/s. Hallar:</a:t>
                </a:r>
              </a:p>
              <a:p>
                <a:r>
                  <a:rPr lang="es-MX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  <a:r>
                  <a:rPr lang="es-MX" dirty="0">
                    <a:latin typeface="Arial" panose="020B0604020202020204" pitchFamily="34" charset="0"/>
                    <a:cs typeface="Arial" panose="020B0604020202020204" pitchFamily="34" charset="0"/>
                  </a:rPr>
                  <a:t> la altura máxima que alcanza el proyectil</a:t>
                </a:r>
              </a:p>
              <a:p>
                <a:r>
                  <a:rPr lang="es-MX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r>
                  <a:rPr lang="es-MX" dirty="0">
                    <a:latin typeface="Arial" panose="020B0604020202020204" pitchFamily="34" charset="0"/>
                    <a:cs typeface="Arial" panose="020B0604020202020204" pitchFamily="34" charset="0"/>
                  </a:rPr>
                  <a:t> el alcance horizontal del proyectil.</a:t>
                </a:r>
              </a:p>
              <a:p>
                <a:r>
                  <a:rPr lang="es-419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(</a:t>
                </a:r>
                <a:r>
                  <a:rPr lang="es-419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g = 10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1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m</m:t>
                    </m:r>
                    <m:r>
                      <m:rPr>
                        <m:nor/>
                      </m:rPr>
                      <a:rPr lang="es-MX" sz="1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/</m:t>
                    </m:r>
                    <m:r>
                      <m:rPr>
                        <m:nor/>
                      </m:rPr>
                      <a:rPr lang="es-MX" sz="1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s-419" sz="18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lang="es-419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r>
                  <a:rPr lang="es-419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s-PE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5C442AF-948A-12CA-D918-FC182D315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52" y="2134743"/>
                <a:ext cx="4657725" cy="1877437"/>
              </a:xfrm>
              <a:prstGeom prst="rect">
                <a:avLst/>
              </a:prstGeom>
              <a:blipFill>
                <a:blip r:embed="rId2"/>
                <a:stretch>
                  <a:fillRect l="-1047" t="-1623" b="-227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▷ Movimiento Parabólico - Ejercicios Resueltos 【Paso a Paso】">
            <a:extLst>
              <a:ext uri="{FF2B5EF4-FFF2-40B4-BE49-F238E27FC236}">
                <a16:creationId xmlns:a16="http://schemas.microsoft.com/office/drawing/2014/main" id="{EA7CC740-42E4-DBA9-6326-BB581808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94" y="1607097"/>
            <a:ext cx="46577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1368B0A-1253-B1DC-0690-1DD99AB387C4}"/>
              </a:ext>
            </a:extLst>
          </p:cNvPr>
          <p:cNvSpPr txBox="1"/>
          <p:nvPr/>
        </p:nvSpPr>
        <p:spPr>
          <a:xfrm>
            <a:off x="616737" y="4704738"/>
            <a:ext cx="459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s-PE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7D945D7-398B-860D-2DA3-8E604943CCAB}"/>
              </a:ext>
            </a:extLst>
          </p:cNvPr>
          <p:cNvSpPr txBox="1"/>
          <p:nvPr/>
        </p:nvSpPr>
        <p:spPr>
          <a:xfrm>
            <a:off x="627606" y="5566832"/>
            <a:ext cx="49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s-PE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29DB1BF-0145-E804-297E-DD3B11E113FD}"/>
              </a:ext>
            </a:extLst>
          </p:cNvPr>
          <p:cNvSpPr txBox="1"/>
          <p:nvPr/>
        </p:nvSpPr>
        <p:spPr>
          <a:xfrm>
            <a:off x="6723632" y="5660831"/>
            <a:ext cx="1610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(alcance horizontal) </a:t>
            </a:r>
            <a:endParaRPr lang="es-PE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0B7D8F9-AAA1-FD2D-C6E3-4B82AC0AAA94}"/>
                  </a:ext>
                </a:extLst>
              </p:cNvPr>
              <p:cNvSpPr txBox="1"/>
              <p:nvPr/>
            </p:nvSpPr>
            <p:spPr>
              <a:xfrm>
                <a:off x="1269872" y="4282732"/>
                <a:ext cx="5110502" cy="936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sen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37</m:t>
                          </m:r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225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s-PE" sz="2000" b="1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0B7D8F9-AAA1-FD2D-C6E3-4B82AC0AA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2" y="4282732"/>
                <a:ext cx="5110502" cy="936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2504636E-7A0A-8BB9-7419-319823DEFF7A}"/>
              </a:ext>
            </a:extLst>
          </p:cNvPr>
          <p:cNvSpPr txBox="1"/>
          <p:nvPr/>
        </p:nvSpPr>
        <p:spPr>
          <a:xfrm>
            <a:off x="6723633" y="4750905"/>
            <a:ext cx="1610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(altura máxima) </a:t>
            </a:r>
            <a:endParaRPr lang="es-PE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0B61E9C-695F-CD07-38EC-E565085BDF8A}"/>
                  </a:ext>
                </a:extLst>
              </p:cNvPr>
              <p:cNvSpPr txBox="1"/>
              <p:nvPr/>
            </p:nvSpPr>
            <p:spPr>
              <a:xfrm>
                <a:off x="1269872" y="5444399"/>
                <a:ext cx="4232762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s-ES" sz="2000" b="0" i="0" smtClean="0">
                              <a:latin typeface="Cambria Math" panose="02040503050406030204" pitchFamily="18" charset="0"/>
                            </a:rPr>
                            <m:t>sen</m:t>
                          </m:r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37</m:t>
                              </m:r>
                            </m:e>
                          </m:d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s-PE" sz="2000" b="1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0B61E9C-695F-CD07-38EC-E565085BD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2" y="5444399"/>
                <a:ext cx="4232762" cy="617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49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F1E04693-1DFA-35B0-C37A-CB1A5CB7E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08" y="1531689"/>
            <a:ext cx="2028826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0070C0"/>
                </a:solidFill>
                <a:cs typeface="Times New Roman" pitchFamily="18" charset="0"/>
              </a:rPr>
              <a:t>Actividad 4:</a:t>
            </a:r>
            <a:endParaRPr lang="es-PE" sz="2500" b="1" dirty="0">
              <a:solidFill>
                <a:srgbClr val="0070C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D477472-6EB4-9837-CE78-54C997673E1E}"/>
                  </a:ext>
                </a:extLst>
              </p:cNvPr>
              <p:cNvSpPr txBox="1"/>
              <p:nvPr/>
            </p:nvSpPr>
            <p:spPr>
              <a:xfrm>
                <a:off x="507553" y="2614314"/>
                <a:ext cx="4339656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En un terreno llano  se dispara un proyectil con un ángulo de elevación de 30° y una velocidad de magnitud 80 m/s. Hallar:</a:t>
                </a:r>
              </a:p>
              <a:p>
                <a:r>
                  <a:rPr lang="es-MX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  <a:r>
                  <a:rPr lang="es-MX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la altura máxima que alcanza el proyectil</a:t>
                </a:r>
              </a:p>
              <a:p>
                <a:r>
                  <a:rPr lang="es-MX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r>
                  <a:rPr lang="es-MX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el alcance horizontal del proyectil.</a:t>
                </a:r>
              </a:p>
              <a:p>
                <a:r>
                  <a:rPr lang="es-419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(</a:t>
                </a:r>
                <a:r>
                  <a:rPr lang="es-419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 = 10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m</m:t>
                    </m:r>
                    <m:r>
                      <m:rPr>
                        <m:nor/>
                      </m:rPr>
                      <a:rPr lang="es-MX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/</m:t>
                    </m:r>
                    <m:r>
                      <m:rPr>
                        <m:nor/>
                      </m:rPr>
                      <a:rPr lang="es-MX" sz="2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s-419" sz="20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lang="es-419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r>
                  <a:rPr lang="es-419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s-PE" sz="2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D477472-6EB4-9837-CE78-54C997673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53" y="2614314"/>
                <a:ext cx="4339656" cy="2677656"/>
              </a:xfrm>
              <a:prstGeom prst="rect">
                <a:avLst/>
              </a:prstGeom>
              <a:blipFill>
                <a:blip r:embed="rId2"/>
                <a:stretch>
                  <a:fillRect l="-1404" t="-1139" r="-1966" b="-364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▷ Movimiento Parabólico - Ejercicios Resueltos 【Paso a Paso】">
            <a:extLst>
              <a:ext uri="{FF2B5EF4-FFF2-40B4-BE49-F238E27FC236}">
                <a16:creationId xmlns:a16="http://schemas.microsoft.com/office/drawing/2014/main" id="{82121281-8FCA-4A7F-5B4C-D32F80B48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388" y="2352631"/>
            <a:ext cx="6161059" cy="293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74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215214" y="335779"/>
            <a:ext cx="61611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s-ES" sz="4400" dirty="0">
                <a:solidFill>
                  <a:srgbClr val="C00000"/>
                </a:solidFill>
                <a:cs typeface="Arial" panose="020B0604020202020204" pitchFamily="34" charset="0"/>
              </a:rPr>
              <a:t>Lecciones Aprendidas</a:t>
            </a:r>
          </a:p>
        </p:txBody>
      </p:sp>
      <p:sp>
        <p:nvSpPr>
          <p:cNvPr id="6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38864" y="6165304"/>
            <a:ext cx="2133600" cy="476250"/>
          </a:xfrm>
        </p:spPr>
        <p:txBody>
          <a:bodyPr/>
          <a:lstStyle/>
          <a:p>
            <a:pPr>
              <a:defRPr/>
            </a:pPr>
            <a:fld id="{34292FD9-4ADB-413D-8048-1802DB87928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050" name="Picture 2" descr="Incendio afectó ambiente de la Escuela Militar de Chorrillos | LIMA | EL  COMERCIO PERÚ">
            <a:extLst>
              <a:ext uri="{FF2B5EF4-FFF2-40B4-BE49-F238E27FC236}">
                <a16:creationId xmlns:a16="http://schemas.microsoft.com/office/drawing/2014/main" id="{05966FD2-AF5B-4986-ABF8-EB9D4DB7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44" y="1557131"/>
            <a:ext cx="3214030" cy="19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37C2E5-B1D3-4142-9BB2-7A4E6092CEF1}"/>
              </a:ext>
            </a:extLst>
          </p:cNvPr>
          <p:cNvSpPr/>
          <p:nvPr/>
        </p:nvSpPr>
        <p:spPr>
          <a:xfrm>
            <a:off x="4295798" y="1205394"/>
            <a:ext cx="7631595" cy="261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es el movimiento en caída libre?</a:t>
            </a:r>
          </a:p>
          <a:p>
            <a:pPr marL="342900" lvl="1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calcula la velocidad y la posición en caída libre?</a:t>
            </a:r>
          </a:p>
          <a:p>
            <a:pPr marL="342900" lvl="1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comporta el movimiento parabólico?</a:t>
            </a:r>
          </a:p>
        </p:txBody>
      </p:sp>
    </p:spTree>
    <p:extLst>
      <p:ext uri="{BB962C8B-B14F-4D97-AF65-F5344CB8AC3E}">
        <p14:creationId xmlns:p14="http://schemas.microsoft.com/office/powerpoint/2010/main" val="3188979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63281" y="362770"/>
            <a:ext cx="6876256" cy="799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>
              <a:lnSpc>
                <a:spcPct val="110000"/>
              </a:lnSpc>
              <a:spcAft>
                <a:spcPts val="1400"/>
              </a:spcAft>
            </a:pPr>
            <a:r>
              <a:rPr lang="es-PE" sz="4400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Bibliografía</a:t>
            </a:r>
            <a:endParaRPr lang="es-ES" sz="3600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38864" y="6165304"/>
            <a:ext cx="2133600" cy="476250"/>
          </a:xfrm>
        </p:spPr>
        <p:txBody>
          <a:bodyPr/>
          <a:lstStyle/>
          <a:p>
            <a:pPr>
              <a:defRPr/>
            </a:pPr>
            <a:fld id="{34292FD9-4ADB-413D-8048-1802DB87928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076" name="Picture 4" descr="BIBLIOTECA | EMCH &amp;quot;CFB&amp;quot;">
            <a:extLst>
              <a:ext uri="{FF2B5EF4-FFF2-40B4-BE49-F238E27FC236}">
                <a16:creationId xmlns:a16="http://schemas.microsoft.com/office/drawing/2014/main" id="{14B5005D-3661-4B67-85E1-A6084BCD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25" y="2656936"/>
            <a:ext cx="3697282" cy="24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581945A-B8B6-4DC9-807B-834B1AA49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93" y="1841544"/>
            <a:ext cx="7699807" cy="4546555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Young, H. D., Freedman, R. A., Ford, A. L., Flores, F. V. A., &amp; Rubio, P. A. (2009). Sears-Zemansky, Física universitaria, decimosegunda edición, volumen 1. Naucalpan de Juárez: Addison-Wesley. 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endParaRPr 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Bedford, A. &amp; Fowler, W. (2008). Mecánica para la ingeniería: Estática. México D.F.: Pearson Educación</a:t>
            </a:r>
            <a:r>
              <a:rPr 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endParaRPr 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Tippens, P. (2007). Física, Conceptos y Aplicaciones. Séptima edición. Mac Graw Hill interamericana.</a:t>
            </a:r>
          </a:p>
          <a:p>
            <a:pPr marL="0" indent="0" algn="just">
              <a:buNone/>
              <a:defRPr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Serway, R. &amp; Jewet, J. (2009). Física para ciencias e ingeniería. Sétima edición internacional. Thompson editores. </a:t>
            </a:r>
          </a:p>
        </p:txBody>
      </p:sp>
    </p:spTree>
    <p:extLst>
      <p:ext uri="{BB962C8B-B14F-4D97-AF65-F5344CB8AC3E}">
        <p14:creationId xmlns:p14="http://schemas.microsoft.com/office/powerpoint/2010/main" val="63123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90D6C851-4F90-904F-9550-15877EC80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14" y="1925954"/>
            <a:ext cx="2430463" cy="64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9524" tIns="0" rIns="19841" bIns="0" anchor="ctr"/>
          <a:lstStyle/>
          <a:p>
            <a:pPr algn="ctr" eaLnBrk="1" hangingPunct="1">
              <a:spcBef>
                <a:spcPct val="0"/>
              </a:spcBef>
            </a:pPr>
            <a:r>
              <a:rPr lang="es-ES" sz="3000" dirty="0">
                <a:solidFill>
                  <a:srgbClr val="CC9900"/>
                </a:solidFill>
              </a:rPr>
              <a:t>CONTENIDO</a:t>
            </a:r>
            <a:endParaRPr lang="es-PE" sz="3000" dirty="0">
              <a:solidFill>
                <a:srgbClr val="CC9900"/>
              </a:solidFill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6E3E000F-D8AE-D54F-B47A-AC4E7C26E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813" y="1853152"/>
            <a:ext cx="471" cy="446529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F4ACC163-80C1-6C48-8C36-D8FAA04F91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0789" y="1831208"/>
            <a:ext cx="2376488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DE50028-BDBD-4EAE-9E2D-FD7037CA4680}"/>
              </a:ext>
            </a:extLst>
          </p:cNvPr>
          <p:cNvSpPr/>
          <p:nvPr/>
        </p:nvSpPr>
        <p:spPr>
          <a:xfrm>
            <a:off x="3341158" y="1649639"/>
            <a:ext cx="8364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CAÍDA LIBRE.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7FDCD9-47C9-47BF-8DF5-799ABF9DF8AA}"/>
              </a:ext>
            </a:extLst>
          </p:cNvPr>
          <p:cNvSpPr/>
          <p:nvPr/>
        </p:nvSpPr>
        <p:spPr>
          <a:xfrm>
            <a:off x="3341158" y="2694730"/>
            <a:ext cx="8364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ACELERACIÓN DE LA GRAVEDAD.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29C250-CCCB-C542-AFD6-775B9457B9B3}"/>
              </a:ext>
            </a:extLst>
          </p:cNvPr>
          <p:cNvSpPr/>
          <p:nvPr/>
        </p:nvSpPr>
        <p:spPr>
          <a:xfrm>
            <a:off x="3331780" y="3592535"/>
            <a:ext cx="83646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CAÍDA VERTICAL Y TOTALMENTE VERTICAL.</a:t>
            </a:r>
          </a:p>
          <a:p>
            <a:pPr marL="363538" indent="-363538" algn="just">
              <a:buFont typeface="Wingdings" pitchFamily="2" charset="2"/>
              <a:buChar char="ü"/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MOVIMIENTO </a:t>
            </a: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PARABÓLICO</a:t>
            </a:r>
          </a:p>
        </p:txBody>
      </p:sp>
    </p:spTree>
    <p:extLst>
      <p:ext uri="{BB962C8B-B14F-4D97-AF65-F5344CB8AC3E}">
        <p14:creationId xmlns:p14="http://schemas.microsoft.com/office/powerpoint/2010/main" val="39054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E6A8042-8E72-BCD1-D23C-9382109A1DFD}"/>
              </a:ext>
            </a:extLst>
          </p:cNvPr>
          <p:cNvSpPr>
            <a:spLocks noGrp="1"/>
          </p:cNvSpPr>
          <p:nvPr/>
        </p:nvSpPr>
        <p:spPr>
          <a:xfrm>
            <a:off x="467710" y="15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419" sz="6600" b="1" dirty="0">
                <a:solidFill>
                  <a:srgbClr val="0070C0"/>
                </a:solidFill>
              </a:rPr>
              <a:t>PRIMERA PARTE</a:t>
            </a:r>
          </a:p>
          <a:p>
            <a:pPr marL="0" indent="0">
              <a:buNone/>
            </a:pPr>
            <a:endParaRPr lang="es-419" sz="6600" b="1" dirty="0"/>
          </a:p>
          <a:p>
            <a:pPr marL="0" indent="0">
              <a:buNone/>
            </a:pPr>
            <a:r>
              <a:rPr lang="es-419" sz="4400" b="1" dirty="0">
                <a:solidFill>
                  <a:srgbClr val="C00000"/>
                </a:solidFill>
              </a:rPr>
              <a:t>Caída libre: Trayectoria vertical</a:t>
            </a:r>
            <a:endParaRPr lang="es-PE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6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4 CuadroTexto">
                <a:extLst>
                  <a:ext uri="{FF2B5EF4-FFF2-40B4-BE49-F238E27FC236}">
                    <a16:creationId xmlns:a16="http://schemas.microsoft.com/office/drawing/2014/main" id="{BD490508-0CFB-77C7-7F42-003249AE1832}"/>
                  </a:ext>
                </a:extLst>
              </p:cNvPr>
              <p:cNvSpPr txBox="1"/>
              <p:nvPr/>
            </p:nvSpPr>
            <p:spPr>
              <a:xfrm>
                <a:off x="99754" y="1369692"/>
                <a:ext cx="11611736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MX" sz="3200" dirty="0">
                    <a:cs typeface="Times New Roman" panose="02020603050405020304" pitchFamily="18" charset="0"/>
                  </a:rPr>
                  <a:t>La caída libre es la trayectoria por acción única de la gravedad. En la cercanía del planeta, se considera que la aceleración es constante:</a:t>
                </a:r>
              </a:p>
              <a:p>
                <a:pPr algn="just"/>
                <a:r>
                  <a:rPr lang="es-MX" sz="3200" b="1" dirty="0">
                    <a:cs typeface="Times New Roman" panose="02020603050405020304" pitchFamily="18" charset="0"/>
                  </a:rPr>
                  <a:t>g = 9,8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MX" sz="3200" dirty="0">
                    <a:cs typeface="Times New Roman" panose="02020603050405020304" pitchFamily="18" charset="0"/>
                  </a:rPr>
                  <a:t> o  </a:t>
                </a:r>
                <a:r>
                  <a:rPr lang="es-MX" sz="3200" b="1" dirty="0">
                    <a:cs typeface="Times New Roman" panose="02020603050405020304" pitchFamily="18" charset="0"/>
                  </a:rPr>
                  <a:t>g ≈ 10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s-MX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MX" sz="3200" b="1" dirty="0">
                  <a:cs typeface="Times New Roman" panose="02020603050405020304" pitchFamily="18" charset="0"/>
                </a:endParaRPr>
              </a:p>
              <a:p>
                <a:pPr algn="just"/>
                <a:endParaRPr lang="es-MX" sz="2400" dirty="0">
                  <a:cs typeface="Times New Roman" panose="02020603050405020304" pitchFamily="18" charset="0"/>
                </a:endParaRPr>
              </a:p>
              <a:p>
                <a:pPr algn="just"/>
                <a:endParaRPr lang="es-MX" sz="2400" dirty="0">
                  <a:cs typeface="Times New Roman" panose="02020603050405020304" pitchFamily="18" charset="0"/>
                </a:endParaRPr>
              </a:p>
              <a:p>
                <a:pPr algn="just"/>
                <a:endParaRPr lang="es-MX" sz="2400" dirty="0">
                  <a:cs typeface="Times New Roman" panose="02020603050405020304" pitchFamily="18" charset="0"/>
                </a:endParaRPr>
              </a:p>
              <a:p>
                <a:pPr algn="just"/>
                <a:endParaRPr lang="es-MX" sz="2400" dirty="0">
                  <a:cs typeface="Times New Roman" panose="02020603050405020304" pitchFamily="18" charset="0"/>
                </a:endParaRPr>
              </a:p>
              <a:p>
                <a:pPr algn="just"/>
                <a:endParaRPr lang="es-MX" sz="2400" dirty="0">
                  <a:cs typeface="Times New Roman" panose="02020603050405020304" pitchFamily="18" charset="0"/>
                </a:endParaRPr>
              </a:p>
              <a:p>
                <a:pPr algn="just"/>
                <a:endParaRPr lang="es-MX" sz="2400" dirty="0">
                  <a:cs typeface="Times New Roman" panose="02020603050405020304" pitchFamily="18" charset="0"/>
                </a:endParaRPr>
              </a:p>
              <a:p>
                <a:pPr algn="just"/>
                <a:endParaRPr lang="es-MX" sz="2400" dirty="0">
                  <a:cs typeface="Times New Roman" panose="02020603050405020304" pitchFamily="18" charset="0"/>
                </a:endParaRPr>
              </a:p>
              <a:p>
                <a:pPr algn="just"/>
                <a:endParaRPr lang="es-MX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4 CuadroTexto">
                <a:extLst>
                  <a:ext uri="{FF2B5EF4-FFF2-40B4-BE49-F238E27FC236}">
                    <a16:creationId xmlns:a16="http://schemas.microsoft.com/office/drawing/2014/main" id="{BD490508-0CFB-77C7-7F42-003249AE1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4" y="1369692"/>
                <a:ext cx="11611736" cy="4524315"/>
              </a:xfrm>
              <a:prstGeom prst="rect">
                <a:avLst/>
              </a:prstGeom>
              <a:blipFill>
                <a:blip r:embed="rId2"/>
                <a:stretch>
                  <a:fillRect l="-1312" t="-1752" r="-136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8E1B3AFB-6BA5-494F-9D07-0BE08DA25E59}"/>
              </a:ext>
            </a:extLst>
          </p:cNvPr>
          <p:cNvCxnSpPr>
            <a:cxnSpLocks/>
          </p:cNvCxnSpPr>
          <p:nvPr/>
        </p:nvCxnSpPr>
        <p:spPr>
          <a:xfrm>
            <a:off x="-6124543" y="4234126"/>
            <a:ext cx="20924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40F7241-BEF4-7748-B2D8-8F7ACC98423C}"/>
              </a:ext>
            </a:extLst>
          </p:cNvPr>
          <p:cNvCxnSpPr>
            <a:cxnSpLocks/>
          </p:cNvCxnSpPr>
          <p:nvPr/>
        </p:nvCxnSpPr>
        <p:spPr>
          <a:xfrm>
            <a:off x="-6124543" y="3677866"/>
            <a:ext cx="20924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2A7D6B72-184B-D58D-5318-EDD1AE9E145C}"/>
              </a:ext>
            </a:extLst>
          </p:cNvPr>
          <p:cNvSpPr txBox="1">
            <a:spLocks/>
          </p:cNvSpPr>
          <p:nvPr/>
        </p:nvSpPr>
        <p:spPr>
          <a:xfrm>
            <a:off x="1776248" y="332656"/>
            <a:ext cx="8639503" cy="802493"/>
          </a:xfrm>
          <a:prstGeom prst="rect">
            <a:avLst/>
          </a:prstGeom>
          <a:solidFill>
            <a:srgbClr val="C00000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>
                <a:latin typeface="Arial" pitchFamily="34" charset="0"/>
                <a:cs typeface="Arial" pitchFamily="34" charset="0"/>
              </a:rPr>
              <a:t>  </a:t>
            </a:r>
            <a:r>
              <a:rPr lang="es-PE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Caída libre de los cuerpos</a:t>
            </a:r>
            <a:endParaRPr lang="es-P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Movimiento: Caída libre">
            <a:extLst>
              <a:ext uri="{FF2B5EF4-FFF2-40B4-BE49-F238E27FC236}">
                <a16:creationId xmlns:a16="http://schemas.microsoft.com/office/drawing/2014/main" id="{2F15E718-9424-99DF-AFF8-2004E3CAB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0" y="3429000"/>
            <a:ext cx="438541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5C68DB-0BAC-8184-B092-7F5FE7ED4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15" y="2891765"/>
            <a:ext cx="4302384" cy="38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0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D8BB20F6-191F-164F-9899-393709E38424}"/>
              </a:ext>
            </a:extLst>
          </p:cNvPr>
          <p:cNvSpPr txBox="1"/>
          <p:nvPr/>
        </p:nvSpPr>
        <p:spPr>
          <a:xfrm>
            <a:off x="342900" y="1735432"/>
            <a:ext cx="492278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Aceleración de la gravedad en los planetas del sistema solar: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7594EB-A000-B24F-99D6-1F7EFC338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0" r="3623"/>
          <a:stretch/>
        </p:blipFill>
        <p:spPr>
          <a:xfrm>
            <a:off x="1922779" y="2847089"/>
            <a:ext cx="2451101" cy="3492368"/>
          </a:xfrm>
          <a:prstGeom prst="rect">
            <a:avLst/>
          </a:prstGeom>
        </p:spPr>
      </p:pic>
      <p:pic>
        <p:nvPicPr>
          <p:cNvPr id="3074" name="Picture 2" descr="Qué es un planeta? Así son los planetas de nuestro sistema solar">
            <a:extLst>
              <a:ext uri="{FF2B5EF4-FFF2-40B4-BE49-F238E27FC236}">
                <a16:creationId xmlns:a16="http://schemas.microsoft.com/office/drawing/2014/main" id="{647B72DB-0255-A327-1D12-D7380FCF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22" y="2910457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9A59455-2ABE-D660-A781-D044DA31F7A9}"/>
              </a:ext>
            </a:extLst>
          </p:cNvPr>
          <p:cNvSpPr txBox="1"/>
          <p:nvPr/>
        </p:nvSpPr>
        <p:spPr>
          <a:xfrm>
            <a:off x="1090877" y="1763121"/>
            <a:ext cx="66307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AD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Convención de signos para la posición, velocidad y aceleración en caída libre:</a:t>
            </a:r>
            <a:endParaRPr lang="es-PE" sz="2800" b="1" dirty="0">
              <a:solidFill>
                <a:srgbClr val="AD0000"/>
              </a:solidFill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60BA815-6306-0A81-F823-71B82E303C32}"/>
              </a:ext>
            </a:extLst>
          </p:cNvPr>
          <p:cNvGrpSpPr/>
          <p:nvPr/>
        </p:nvGrpSpPr>
        <p:grpSpPr>
          <a:xfrm>
            <a:off x="1699785" y="3618348"/>
            <a:ext cx="8349375" cy="2466110"/>
            <a:chOff x="1699785" y="3618348"/>
            <a:chExt cx="8349375" cy="2466110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5BF84261-6495-EDD1-EBCB-CC806D18159D}"/>
                </a:ext>
              </a:extLst>
            </p:cNvPr>
            <p:cNvCxnSpPr>
              <a:cxnSpLocks/>
            </p:cNvCxnSpPr>
            <p:nvPr/>
          </p:nvCxnSpPr>
          <p:spPr>
            <a:xfrm>
              <a:off x="6705599" y="3655293"/>
              <a:ext cx="0" cy="2429165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5A89AC9-FDD5-F073-6EA8-99DF259D8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785" y="3618348"/>
              <a:ext cx="0" cy="24661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Bocadillo: ovalado 12">
              <a:extLst>
                <a:ext uri="{FF2B5EF4-FFF2-40B4-BE49-F238E27FC236}">
                  <a16:creationId xmlns:a16="http://schemas.microsoft.com/office/drawing/2014/main" id="{4B85E560-095B-DD8A-192F-9854EDE0467F}"/>
                </a:ext>
              </a:extLst>
            </p:cNvPr>
            <p:cNvSpPr/>
            <p:nvPr/>
          </p:nvSpPr>
          <p:spPr>
            <a:xfrm>
              <a:off x="2558472" y="3777673"/>
              <a:ext cx="2087415" cy="1200728"/>
            </a:xfrm>
            <a:prstGeom prst="wedgeEllipseCallout">
              <a:avLst>
                <a:gd name="adj1" fmla="val -81010"/>
                <a:gd name="adj2" fmla="val 525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419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POSITIVO</a:t>
              </a:r>
            </a:p>
            <a:p>
              <a:pPr algn="ctr"/>
              <a:r>
                <a:rPr lang="es-419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+</a:t>
              </a:r>
              <a:endParaRPr lang="es-PE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Bocadillo: ovalado 13">
              <a:extLst>
                <a:ext uri="{FF2B5EF4-FFF2-40B4-BE49-F238E27FC236}">
                  <a16:creationId xmlns:a16="http://schemas.microsoft.com/office/drawing/2014/main" id="{F171E2D3-B583-93F4-D75E-2C09BEA5240E}"/>
                </a:ext>
              </a:extLst>
            </p:cNvPr>
            <p:cNvSpPr/>
            <p:nvPr/>
          </p:nvSpPr>
          <p:spPr>
            <a:xfrm>
              <a:off x="7721604" y="3763816"/>
              <a:ext cx="2327556" cy="1200728"/>
            </a:xfrm>
            <a:prstGeom prst="wedgeEllipseCallout">
              <a:avLst>
                <a:gd name="adj1" fmla="val -81010"/>
                <a:gd name="adj2" fmla="val 525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419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NEGATIVO</a:t>
              </a:r>
            </a:p>
            <a:p>
              <a:pPr algn="ctr"/>
              <a:endParaRPr lang="es-PE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1307758-1F1C-0498-55F6-A543451D91FC}"/>
              </a:ext>
            </a:extLst>
          </p:cNvPr>
          <p:cNvCxnSpPr>
            <a:cxnSpLocks/>
          </p:cNvCxnSpPr>
          <p:nvPr/>
        </p:nvCxnSpPr>
        <p:spPr>
          <a:xfrm>
            <a:off x="9190181" y="4544292"/>
            <a:ext cx="2955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6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8BB20F6-191F-164F-9899-393709E38424}"/>
                  </a:ext>
                </a:extLst>
              </p:cNvPr>
              <p:cNvSpPr txBox="1"/>
              <p:nvPr/>
            </p:nvSpPr>
            <p:spPr>
              <a:xfrm>
                <a:off x="567690" y="1504352"/>
                <a:ext cx="11510010" cy="2052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MX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Las fórmulas de la caída libre (en el vacío) son las mismas de MRUV, en donde </a:t>
                </a:r>
                <a:r>
                  <a:rPr lang="es-MX" sz="25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s-MX" sz="2500" b="1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s-MX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es la altura inicial; </a:t>
                </a:r>
                <a:r>
                  <a:rPr lang="es-MX" sz="25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s-MX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es el tiempo; </a:t>
                </a:r>
                <a:r>
                  <a:rPr lang="es-MX" sz="25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s-MX" sz="2500" b="1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s-MX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y </a:t>
                </a:r>
                <a:r>
                  <a:rPr lang="es-MX" sz="250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s-MX" sz="2500" b="1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s-MX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son las velocidades al inicio y final, respectivamente; y </a:t>
                </a:r>
                <a:r>
                  <a:rPr lang="es-MX" sz="25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s-MX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es el módulo de la aceleración de la gravedad, d</a:t>
                </a:r>
                <a:r>
                  <a:rPr lang="es-MX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 modo que </a:t>
                </a:r>
                <a:r>
                  <a:rPr lang="es-MX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la aceleración de la gravedad, al ir en dirección vertical hacia abajo, es siempre</a:t>
                </a:r>
                <a14:m>
                  <m:oMath xmlns:m="http://schemas.openxmlformats.org/officeDocument/2006/math">
                    <m:r>
                      <a:rPr lang="es-ES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800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419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800" b="1" i="1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s-MX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s-MX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8BB20F6-191F-164F-9899-393709E3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" y="1504352"/>
                <a:ext cx="11510010" cy="2052165"/>
              </a:xfrm>
              <a:prstGeom prst="rect">
                <a:avLst/>
              </a:prstGeom>
              <a:blipFill>
                <a:blip r:embed="rId2"/>
                <a:stretch>
                  <a:fillRect l="-847" t="-2381" r="-900" b="-595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DA2112A-5F49-D01E-445D-E299AA0CCB0A}"/>
                  </a:ext>
                </a:extLst>
              </p:cNvPr>
              <p:cNvSpPr txBox="1"/>
              <p:nvPr/>
            </p:nvSpPr>
            <p:spPr>
              <a:xfrm flipH="1">
                <a:off x="1115473" y="3935985"/>
                <a:ext cx="2526359" cy="471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E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419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s-419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E" sz="28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419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s-419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s-419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s-419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s-419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es-PE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DA2112A-5F49-D01E-445D-E299AA0CC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15473" y="3935985"/>
                <a:ext cx="2526359" cy="471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8C00C59-EF6F-9005-0F3A-7B03EC3E1125}"/>
                  </a:ext>
                </a:extLst>
              </p:cNvPr>
              <p:cNvSpPr txBox="1"/>
              <p:nvPr/>
            </p:nvSpPr>
            <p:spPr>
              <a:xfrm flipH="1">
                <a:off x="1115472" y="4733350"/>
                <a:ext cx="4010947" cy="620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419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s-419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E" sz="28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s-PE" sz="28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419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s-PE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s-419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es-419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s-419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s-419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s-419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PE" sz="28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8C00C59-EF6F-9005-0F3A-7B03EC3E1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15472" y="4733350"/>
                <a:ext cx="4010947" cy="620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34A44B3-08B3-1A8E-2C9B-09BA7E3FFEC9}"/>
                  </a:ext>
                </a:extLst>
              </p:cNvPr>
              <p:cNvSpPr txBox="1"/>
              <p:nvPr/>
            </p:nvSpPr>
            <p:spPr>
              <a:xfrm flipH="1">
                <a:off x="1115472" y="5779083"/>
                <a:ext cx="3858548" cy="522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419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  <m:sup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s-419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PE" sz="28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s-419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s-419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s-419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s-419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s-419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s-419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s-419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419" sz="2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s-419" sz="2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lang="es-PE" sz="28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34A44B3-08B3-1A8E-2C9B-09BA7E3FF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15472" y="5779083"/>
                <a:ext cx="3858548" cy="522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Movimiento: Caída libre">
            <a:extLst>
              <a:ext uri="{FF2B5EF4-FFF2-40B4-BE49-F238E27FC236}">
                <a16:creationId xmlns:a16="http://schemas.microsoft.com/office/drawing/2014/main" id="{0E3572CB-53A2-6B6D-F84F-BD0318A15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43" y="3255251"/>
            <a:ext cx="5394660" cy="338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5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42342013-03DF-58FE-8A39-22A0185B3DA8}"/>
              </a:ext>
            </a:extLst>
          </p:cNvPr>
          <p:cNvGrpSpPr/>
          <p:nvPr/>
        </p:nvGrpSpPr>
        <p:grpSpPr>
          <a:xfrm>
            <a:off x="420843" y="1501511"/>
            <a:ext cx="10049865" cy="5169931"/>
            <a:chOff x="420843" y="1501511"/>
            <a:chExt cx="10049865" cy="5169931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CF4D973C-5E89-B032-F539-CCA8E144EF6D}"/>
                </a:ext>
              </a:extLst>
            </p:cNvPr>
            <p:cNvGrpSpPr/>
            <p:nvPr/>
          </p:nvGrpSpPr>
          <p:grpSpPr>
            <a:xfrm>
              <a:off x="420843" y="1501511"/>
              <a:ext cx="10049865" cy="4606604"/>
              <a:chOff x="420843" y="1501511"/>
              <a:chExt cx="10049865" cy="4606604"/>
            </a:xfrm>
          </p:grpSpPr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4B52B63-9A13-972F-9C3A-442D99126659}"/>
                  </a:ext>
                </a:extLst>
              </p:cNvPr>
              <p:cNvSpPr txBox="1"/>
              <p:nvPr/>
            </p:nvSpPr>
            <p:spPr>
              <a:xfrm>
                <a:off x="420843" y="1501511"/>
                <a:ext cx="19974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2800" b="1" dirty="0">
                    <a:solidFill>
                      <a:srgbClr val="AD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Ejemplo 1</a:t>
                </a:r>
                <a:endParaRPr lang="es-PE" sz="2800" b="1" dirty="0">
                  <a:solidFill>
                    <a:srgbClr val="AD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uadroTexto 5">
                    <a:extLst>
                      <a:ext uri="{FF2B5EF4-FFF2-40B4-BE49-F238E27FC236}">
                        <a16:creationId xmlns:a16="http://schemas.microsoft.com/office/drawing/2014/main" id="{DE0B96B3-4499-55CC-A93C-C944457F0E13}"/>
                      </a:ext>
                    </a:extLst>
                  </p:cNvPr>
                  <p:cNvSpPr txBox="1"/>
                  <p:nvPr/>
                </p:nvSpPr>
                <p:spPr>
                  <a:xfrm>
                    <a:off x="420843" y="2025772"/>
                    <a:ext cx="10049865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s-MX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Desde la torre de Pisa (56 m), se lanza una piedra verticalmente hacia abajo con una velocidad inicial de 2 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MX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s-MX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s-MX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s</m:t>
                        </m:r>
                      </m:oMath>
                    </a14:m>
                    <a:r>
                      <a:rPr lang="es-MX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. Calcular su velocidad y su altura después de 3 segundos. (g = 10 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MX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s-MX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s-MX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s-419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oMath>
                    </a14:m>
                    <a:r>
                      <a:rPr lang="es-MX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)</a:t>
                    </a:r>
                  </a:p>
                  <a:p>
                    <a:r>
                      <a:rPr lang="es-MX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(Despreciar la resistencia del aire)</a:t>
                    </a:r>
                    <a:endParaRPr lang="es-PE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" name="CuadroTexto 5">
                    <a:extLst>
                      <a:ext uri="{FF2B5EF4-FFF2-40B4-BE49-F238E27FC236}">
                        <a16:creationId xmlns:a16="http://schemas.microsoft.com/office/drawing/2014/main" id="{DE0B96B3-4499-55CC-A93C-C944457F0E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843" y="2025772"/>
                    <a:ext cx="10049865" cy="92333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485" t="-3289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06036B0-4170-73CE-2246-F793A288CB72}"/>
                  </a:ext>
                </a:extLst>
              </p:cNvPr>
              <p:cNvSpPr txBox="1"/>
              <p:nvPr/>
            </p:nvSpPr>
            <p:spPr>
              <a:xfrm>
                <a:off x="505149" y="3116985"/>
                <a:ext cx="14813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Solución: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CuadroTexto 8">
                    <a:extLst>
                      <a:ext uri="{FF2B5EF4-FFF2-40B4-BE49-F238E27FC236}">
                        <a16:creationId xmlns:a16="http://schemas.microsoft.com/office/drawing/2014/main" id="{BF0D2AA0-1650-A828-743F-1ADFC466CF4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34622" y="3647821"/>
                    <a:ext cx="6120902" cy="39895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s-PE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=−2−</m:t>
                        </m:r>
                        <m:d>
                          <m:dPr>
                            <m:ctrlP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d>
                          <m:dPr>
                            <m:ctrlP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s-419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419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𝟑𝟐</m:t>
                        </m:r>
                        <m:r>
                          <a:rPr lang="es-419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419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r>
                          <a:rPr lang="es-419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s-419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𝐬</m:t>
                        </m:r>
                        <m:r>
                          <a:rPr lang="es-419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s-PE" b="1" dirty="0"/>
                  </a:p>
                </p:txBody>
              </p:sp>
            </mc:Choice>
            <mc:Fallback xmlns="">
              <p:sp>
                <p:nvSpPr>
                  <p:cNvPr id="9" name="CuadroTexto 8">
                    <a:extLst>
                      <a:ext uri="{FF2B5EF4-FFF2-40B4-BE49-F238E27FC236}">
                        <a16:creationId xmlns:a16="http://schemas.microsoft.com/office/drawing/2014/main" id="{BF0D2AA0-1650-A828-743F-1ADFC466CF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34622" y="3647821"/>
                    <a:ext cx="6120902" cy="39895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93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C9024B76-162A-A527-9DC4-7B8F36A9772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61121" y="4222257"/>
                    <a:ext cx="6250375" cy="104310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s-P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P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419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s-P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s-419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P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419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419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s-419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419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419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419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s-419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s-419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s-419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419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s-419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s-P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  <a:p>
                    <a:r>
                      <a:rPr lang="es-P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  = </a:t>
                    </a:r>
                    <a14:m>
                      <m:oMath xmlns:m="http://schemas.openxmlformats.org/officeDocument/2006/math"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s-419" sz="24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419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419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d>
                          <m:dPr>
                            <m:ctrlPr>
                              <a:rPr lang="es-419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s-419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419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419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419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s-419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s-419" sz="2400" i="1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s-419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419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s-419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s-PE" sz="2400" i="1" dirty="0">
                        <a:latin typeface="Cambria Math" panose="02040503050406030204" pitchFamily="18" charset="0"/>
                      </a:rPr>
                      <a:t> </a:t>
                    </a:r>
                    <a:r>
                      <a:rPr lang="es-P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 = </a:t>
                    </a:r>
                    <a:r>
                      <a:rPr lang="es-PE" sz="2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a:t>5 m</a:t>
                    </a:r>
                  </a:p>
                </p:txBody>
              </p:sp>
            </mc:Choice>
            <mc:Fallback xmlns=""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C9024B76-162A-A527-9DC4-7B8F36A977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61121" y="4222257"/>
                    <a:ext cx="6250375" cy="104310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187"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9CDDA301-1994-9430-C246-91E3BFC86D33}"/>
                      </a:ext>
                    </a:extLst>
                  </p:cNvPr>
                  <p:cNvSpPr txBox="1"/>
                  <p:nvPr/>
                </p:nvSpPr>
                <p:spPr>
                  <a:xfrm>
                    <a:off x="420843" y="5605285"/>
                    <a:ext cx="5868911" cy="5028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s-419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419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𝐑𝐩𝐭𝐚</m:t>
                        </m:r>
                        <m:r>
                          <a:rPr lang="es-419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s-419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419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𝟑𝟐</m:t>
                        </m:r>
                        <m:f>
                          <m:fPr>
                            <m:ctrlPr>
                              <a:rPr lang="es-419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419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num>
                          <m:den>
                            <m:r>
                              <a:rPr lang="es-419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den>
                        </m:f>
                        <m:r>
                          <a:rPr lang="es-419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𝐡𝐚𝐜𝐢𝐚</m:t>
                        </m:r>
                        <m:r>
                          <a:rPr lang="es-419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419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𝐚𝐛𝐚𝐣𝐨</m:t>
                        </m:r>
                      </m:oMath>
                    </a14:m>
                    <a:r>
                      <a:rPr lang="es-PE" sz="2000" b="1" dirty="0"/>
                      <a:t> y </a:t>
                    </a:r>
                    <a14:m>
                      <m:oMath xmlns:m="http://schemas.openxmlformats.org/officeDocument/2006/math">
                        <m:r>
                          <a:rPr lang="es-419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s-419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419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r>
                          <a:rPr lang="es-419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419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𝐝𝐞</m:t>
                        </m:r>
                        <m:r>
                          <a:rPr lang="es-419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419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𝐚𝐥𝐭𝐮𝐫𝐚</m:t>
                        </m:r>
                        <m:r>
                          <a:rPr lang="es-419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oMath>
                    </a14:m>
                    <a:endParaRPr lang="es-PE" sz="2400" b="1" dirty="0"/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9CDDA301-1994-9430-C246-91E3BFC86D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843" y="5605285"/>
                    <a:ext cx="5868911" cy="5028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537"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26" name="Picture 2" descr="Caída libre | Portal Académico del CCH">
              <a:extLst>
                <a:ext uri="{FF2B5EF4-FFF2-40B4-BE49-F238E27FC236}">
                  <a16:creationId xmlns:a16="http://schemas.microsoft.com/office/drawing/2014/main" id="{6663EBF1-CEB4-4435-1D6D-4C96736F9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251" y="2949102"/>
              <a:ext cx="2864457" cy="3722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30706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2242</TotalTime>
  <Words>1525</Words>
  <Application>Microsoft Office PowerPoint</Application>
  <PresentationFormat>Panorámica</PresentationFormat>
  <Paragraphs>168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Arial</vt:lpstr>
      <vt:lpstr>Arial Narrow</vt:lpstr>
      <vt:lpstr>Calibri</vt:lpstr>
      <vt:lpstr>Cambria Math</vt:lpstr>
      <vt:lpstr>Symbol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JESUS ANTONIO ALVARADO HUAYHUAZ</cp:lastModifiedBy>
  <cp:revision>168</cp:revision>
  <dcterms:created xsi:type="dcterms:W3CDTF">2022-02-18T20:59:25Z</dcterms:created>
  <dcterms:modified xsi:type="dcterms:W3CDTF">2024-09-09T11:44:12Z</dcterms:modified>
</cp:coreProperties>
</file>